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9" r:id="rId1"/>
  </p:sldMasterIdLst>
  <p:notesMasterIdLst>
    <p:notesMasterId r:id="rId28"/>
  </p:notesMasterIdLst>
  <p:sldIdLst>
    <p:sldId id="256" r:id="rId2"/>
    <p:sldId id="257" r:id="rId3"/>
    <p:sldId id="289" r:id="rId4"/>
    <p:sldId id="288" r:id="rId5"/>
    <p:sldId id="299" r:id="rId6"/>
    <p:sldId id="264" r:id="rId7"/>
    <p:sldId id="265" r:id="rId8"/>
    <p:sldId id="290" r:id="rId9"/>
    <p:sldId id="267" r:id="rId10"/>
    <p:sldId id="271" r:id="rId11"/>
    <p:sldId id="274" r:id="rId12"/>
    <p:sldId id="291" r:id="rId13"/>
    <p:sldId id="276" r:id="rId14"/>
    <p:sldId id="277" r:id="rId15"/>
    <p:sldId id="278" r:id="rId16"/>
    <p:sldId id="280" r:id="rId17"/>
    <p:sldId id="298" r:id="rId18"/>
    <p:sldId id="281" r:id="rId19"/>
    <p:sldId id="292" r:id="rId20"/>
    <p:sldId id="282" r:id="rId21"/>
    <p:sldId id="294" r:id="rId22"/>
    <p:sldId id="295" r:id="rId23"/>
    <p:sldId id="296" r:id="rId24"/>
    <p:sldId id="284" r:id="rId25"/>
    <p:sldId id="283" r:id="rId26"/>
    <p:sldId id="258" r:id="rId27"/>
  </p:sldIdLst>
  <p:sldSz cx="10080625" cy="7559675"/>
  <p:notesSz cx="7772400" cy="10026650"/>
  <p:embeddedFontLst>
    <p:embeddedFont>
      <p:font typeface="Arial" panose="020B0604020202020204" pitchFamily="34" charset="0"/>
      <p:regular r:id="rId29"/>
      <p:bold r:id="rId30"/>
      <p:italic r:id="rId31"/>
      <p:boldItalic r:id="rId32"/>
    </p:embeddedFont>
    <p:embeddedFont>
      <p:font typeface="Palatino Linotype" panose="02040502050505030304" pitchFamily="18" charset="0"/>
      <p:regular r:id="rId33"/>
      <p:bold r:id="rId34"/>
      <p:italic r:id="rId35"/>
      <p:boldItalic r:id="rId36"/>
    </p:embeddedFont>
    <p:embeddedFont>
      <p:font typeface="Times New Roman" panose="02020603050405020304" pitchFamily="18" charset="0"/>
      <p:regular r:id="rId37"/>
      <p:bold r:id="rId38"/>
      <p:italic r:id="rId39"/>
      <p:boldItalic r:id="rId40"/>
    </p:embeddedFont>
  </p:embeddedFontLst>
  <p:custDataLst>
    <p:tags r:id="rId41"/>
  </p:custDataLst>
  <p:defaultTextStyle>
    <a:defPPr>
      <a:defRPr lang="en-GB"/>
    </a:defPPr>
    <a:lvl1pPr algn="l" defTabSz="457200"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1pPr>
    <a:lvl2pPr marL="457200" algn="l" defTabSz="457200"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2pPr>
    <a:lvl3pPr marL="914400" algn="l" defTabSz="457200"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3pPr>
    <a:lvl4pPr marL="1371600" algn="l" defTabSz="457200"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4pPr>
    <a:lvl5pPr marL="1828800" algn="l" defTabSz="457200"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5pPr>
    <a:lvl6pPr marL="2286000" algn="l" defTabSz="914400" rtl="0" eaLnBrk="1" latinLnBrk="0" hangingPunct="1">
      <a:defRPr kern="1200">
        <a:solidFill>
          <a:schemeClr val="tx1"/>
        </a:solidFill>
        <a:latin typeface="Palatino Linotype" panose="02040502050505030304" pitchFamily="18" charset="0"/>
        <a:ea typeface="+mn-ea"/>
        <a:cs typeface="+mn-cs"/>
      </a:defRPr>
    </a:lvl6pPr>
    <a:lvl7pPr marL="2743200" algn="l" defTabSz="914400" rtl="0" eaLnBrk="1" latinLnBrk="0" hangingPunct="1">
      <a:defRPr kern="1200">
        <a:solidFill>
          <a:schemeClr val="tx1"/>
        </a:solidFill>
        <a:latin typeface="Palatino Linotype" panose="02040502050505030304" pitchFamily="18" charset="0"/>
        <a:ea typeface="+mn-ea"/>
        <a:cs typeface="+mn-cs"/>
      </a:defRPr>
    </a:lvl7pPr>
    <a:lvl8pPr marL="3200400" algn="l" defTabSz="914400" rtl="0" eaLnBrk="1" latinLnBrk="0" hangingPunct="1">
      <a:defRPr kern="1200">
        <a:solidFill>
          <a:schemeClr val="tx1"/>
        </a:solidFill>
        <a:latin typeface="Palatino Linotype" panose="02040502050505030304" pitchFamily="18" charset="0"/>
        <a:ea typeface="+mn-ea"/>
        <a:cs typeface="+mn-cs"/>
      </a:defRPr>
    </a:lvl8pPr>
    <a:lvl9pPr marL="3657600" algn="l" defTabSz="914400" rtl="0" eaLnBrk="1" latinLnBrk="0" hangingPunct="1">
      <a:defRPr kern="1200">
        <a:solidFill>
          <a:schemeClr val="tx1"/>
        </a:solidFill>
        <a:latin typeface="Palatino Linotype" panose="0204050205050503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a:srgbClr val="9933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6" autoAdjust="0"/>
    <p:restoredTop sz="68667" autoAdjust="0"/>
  </p:normalViewPr>
  <p:slideViewPr>
    <p:cSldViewPr>
      <p:cViewPr varScale="1">
        <p:scale>
          <a:sx n="71" d="100"/>
          <a:sy n="71" d="100"/>
        </p:scale>
        <p:origin x="1656" y="6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a:extLst>
              <a:ext uri="{FF2B5EF4-FFF2-40B4-BE49-F238E27FC236}">
                <a16:creationId xmlns:a16="http://schemas.microsoft.com/office/drawing/2014/main" id="{C02E9A7A-8940-4526-9753-6A07756B6A88}"/>
              </a:ext>
            </a:extLst>
          </p:cNvPr>
          <p:cNvSpPr>
            <a:spLocks noChangeArrowheads="1"/>
          </p:cNvSpPr>
          <p:nvPr/>
        </p:nvSpPr>
        <p:spPr bwMode="auto">
          <a:xfrm>
            <a:off x="0" y="0"/>
            <a:ext cx="7772400" cy="10026650"/>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 name="AutoShape 2">
            <a:extLst>
              <a:ext uri="{FF2B5EF4-FFF2-40B4-BE49-F238E27FC236}">
                <a16:creationId xmlns:a16="http://schemas.microsoft.com/office/drawing/2014/main" id="{3808A4D0-9A98-4C09-B20D-288A29187235}"/>
              </a:ext>
            </a:extLst>
          </p:cNvPr>
          <p:cNvSpPr>
            <a:spLocks noChangeArrowheads="1"/>
          </p:cNvSpPr>
          <p:nvPr/>
        </p:nvSpPr>
        <p:spPr bwMode="auto">
          <a:xfrm>
            <a:off x="0" y="0"/>
            <a:ext cx="7772400" cy="10026650"/>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 name="AutoShape 3">
            <a:extLst>
              <a:ext uri="{FF2B5EF4-FFF2-40B4-BE49-F238E27FC236}">
                <a16:creationId xmlns:a16="http://schemas.microsoft.com/office/drawing/2014/main" id="{F2E83C71-65EC-49CC-A5B3-C9A92C5EC122}"/>
              </a:ext>
            </a:extLst>
          </p:cNvPr>
          <p:cNvSpPr>
            <a:spLocks noChangeArrowheads="1"/>
          </p:cNvSpPr>
          <p:nvPr/>
        </p:nvSpPr>
        <p:spPr bwMode="auto">
          <a:xfrm>
            <a:off x="0" y="0"/>
            <a:ext cx="7772400" cy="10026650"/>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2" name="AutoShape 4">
            <a:extLst>
              <a:ext uri="{FF2B5EF4-FFF2-40B4-BE49-F238E27FC236}">
                <a16:creationId xmlns:a16="http://schemas.microsoft.com/office/drawing/2014/main" id="{0F3288FF-8D14-4BF2-B62A-5344E874E5F7}"/>
              </a:ext>
            </a:extLst>
          </p:cNvPr>
          <p:cNvSpPr>
            <a:spLocks noChangeArrowheads="1"/>
          </p:cNvSpPr>
          <p:nvPr/>
        </p:nvSpPr>
        <p:spPr bwMode="auto">
          <a:xfrm>
            <a:off x="0" y="0"/>
            <a:ext cx="7772400" cy="10026650"/>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3" name="AutoShape 5">
            <a:extLst>
              <a:ext uri="{FF2B5EF4-FFF2-40B4-BE49-F238E27FC236}">
                <a16:creationId xmlns:a16="http://schemas.microsoft.com/office/drawing/2014/main" id="{8379C61B-8E0E-4FCD-8EDE-B212397E0968}"/>
              </a:ext>
            </a:extLst>
          </p:cNvPr>
          <p:cNvSpPr>
            <a:spLocks noChangeArrowheads="1"/>
          </p:cNvSpPr>
          <p:nvPr/>
        </p:nvSpPr>
        <p:spPr bwMode="auto">
          <a:xfrm>
            <a:off x="0" y="0"/>
            <a:ext cx="7772400" cy="10026650"/>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4" name="AutoShape 6">
            <a:extLst>
              <a:ext uri="{FF2B5EF4-FFF2-40B4-BE49-F238E27FC236}">
                <a16:creationId xmlns:a16="http://schemas.microsoft.com/office/drawing/2014/main" id="{EB9AAD3D-0B89-4338-9CD9-C9D9B9511D75}"/>
              </a:ext>
            </a:extLst>
          </p:cNvPr>
          <p:cNvSpPr>
            <a:spLocks noChangeArrowheads="1"/>
          </p:cNvSpPr>
          <p:nvPr/>
        </p:nvSpPr>
        <p:spPr bwMode="auto">
          <a:xfrm>
            <a:off x="0" y="0"/>
            <a:ext cx="7772400" cy="10026650"/>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5" name="Text Box 7">
            <a:extLst>
              <a:ext uri="{FF2B5EF4-FFF2-40B4-BE49-F238E27FC236}">
                <a16:creationId xmlns:a16="http://schemas.microsoft.com/office/drawing/2014/main" id="{F15CDBDC-2745-492F-8345-E8DD7DE69BCC}"/>
              </a:ext>
            </a:extLst>
          </p:cNvPr>
          <p:cNvSpPr txBox="1">
            <a:spLocks noChangeArrowheads="1"/>
          </p:cNvSpPr>
          <p:nvPr/>
        </p:nvSpPr>
        <p:spPr bwMode="auto">
          <a:xfrm>
            <a:off x="1597025" y="1004888"/>
            <a:ext cx="4576763" cy="343217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6" name="Rectangle 8">
            <a:extLst>
              <a:ext uri="{FF2B5EF4-FFF2-40B4-BE49-F238E27FC236}">
                <a16:creationId xmlns:a16="http://schemas.microsoft.com/office/drawing/2014/main" id="{400D8866-8FE5-4718-A154-877DF689606B}"/>
              </a:ext>
            </a:extLst>
          </p:cNvPr>
          <p:cNvSpPr>
            <a:spLocks noGrp="1" noChangeArrowheads="1"/>
          </p:cNvSpPr>
          <p:nvPr>
            <p:ph type="body"/>
          </p:nvPr>
        </p:nvSpPr>
        <p:spPr bwMode="auto">
          <a:xfrm>
            <a:off x="1185863" y="4772025"/>
            <a:ext cx="5397500" cy="3802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2057" name="Rectangle 9">
            <a:extLst>
              <a:ext uri="{FF2B5EF4-FFF2-40B4-BE49-F238E27FC236}">
                <a16:creationId xmlns:a16="http://schemas.microsoft.com/office/drawing/2014/main" id="{F0166CB5-8AD3-41A2-A959-F4F44A50599D}"/>
              </a:ext>
            </a:extLst>
          </p:cNvPr>
          <p:cNvSpPr>
            <a:spLocks noGrp="1" noChangeArrowheads="1"/>
          </p:cNvSpPr>
          <p:nvPr>
            <p:ph type="sldImg"/>
          </p:nvPr>
        </p:nvSpPr>
        <p:spPr bwMode="auto">
          <a:xfrm>
            <a:off x="1379538" y="762000"/>
            <a:ext cx="5003800" cy="3751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1" name="Text Box 1">
            <a:extLst>
              <a:ext uri="{FF2B5EF4-FFF2-40B4-BE49-F238E27FC236}">
                <a16:creationId xmlns:a16="http://schemas.microsoft.com/office/drawing/2014/main" id="{83F10CA1-B305-49F8-91BC-8C9B32FC7385}"/>
              </a:ext>
            </a:extLst>
          </p:cNvPr>
          <p:cNvSpPr txBox="1">
            <a:spLocks noChangeArrowheads="1"/>
          </p:cNvSpPr>
          <p:nvPr/>
        </p:nvSpPr>
        <p:spPr bwMode="auto">
          <a:xfrm>
            <a:off x="1379538" y="762000"/>
            <a:ext cx="5011737" cy="37592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42" name="Text Box 2">
            <a:extLst>
              <a:ext uri="{FF2B5EF4-FFF2-40B4-BE49-F238E27FC236}">
                <a16:creationId xmlns:a16="http://schemas.microsoft.com/office/drawing/2014/main" id="{4D2495B9-5DD5-4B20-9D93-1582F13C7637}"/>
              </a:ext>
            </a:extLst>
          </p:cNvPr>
          <p:cNvSpPr txBox="1">
            <a:spLocks noChangeArrowheads="1"/>
          </p:cNvSpPr>
          <p:nvPr>
            <p:ph type="body"/>
          </p:nvPr>
        </p:nvSpPr>
        <p:spPr bwMode="auto">
          <a:xfrm>
            <a:off x="1185863" y="4772025"/>
            <a:ext cx="5399087" cy="3803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a:t>This lecture introduces the AI subarea of Knowledge Representation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2EA221D4-6FB9-4DE8-91A1-CA65445816CA}"/>
              </a:ext>
            </a:extLst>
          </p:cNvPr>
          <p:cNvSpPr>
            <a:spLocks noGrp="1" noChangeArrowheads="1" noTextEdit="1"/>
          </p:cNvSpPr>
          <p:nvPr>
            <p:ph type="sldImg"/>
          </p:nvPr>
        </p:nvSpPr>
        <p:spPr>
          <a:xfrm>
            <a:off x="1381125" y="762000"/>
            <a:ext cx="5000625" cy="3751263"/>
          </a:xfrm>
        </p:spPr>
      </p:sp>
      <p:sp>
        <p:nvSpPr>
          <p:cNvPr id="74755" name="Rectangle 3">
            <a:extLst>
              <a:ext uri="{FF2B5EF4-FFF2-40B4-BE49-F238E27FC236}">
                <a16:creationId xmlns:a16="http://schemas.microsoft.com/office/drawing/2014/main" id="{5A127073-5697-47F4-A3C3-C9EB1ECD7231}"/>
              </a:ext>
            </a:extLst>
          </p:cNvPr>
          <p:cNvSpPr>
            <a:spLocks noGrp="1" noChangeArrowheads="1"/>
          </p:cNvSpPr>
          <p:nvPr>
            <p:ph type="body" idx="1"/>
          </p:nvPr>
        </p:nvSpPr>
        <p:spPr/>
        <p:txBody>
          <a:bodyPr/>
          <a:lstStyle/>
          <a:p>
            <a:r>
              <a:rPr lang="en-US" altLang="en-US"/>
              <a:t>We have different choices for representation languages.</a:t>
            </a:r>
          </a:p>
          <a:p>
            <a:r>
              <a:rPr lang="en-US" altLang="en-US"/>
              <a:t>In KR, logics or some variation are most often used.</a:t>
            </a:r>
          </a:p>
          <a:p>
            <a:r>
              <a:rPr lang="en-US" altLang="en-US"/>
              <a:t>Logics have been used since the time of Aristotle; but the use of modern logics began with Frege and Russell</a:t>
            </a:r>
          </a:p>
          <a:p>
            <a:r>
              <a:rPr lang="en-US" altLang="en-US"/>
              <a:t>Natural languages, such as English, are also representation languages.</a:t>
            </a:r>
          </a:p>
          <a:p>
            <a:r>
              <a:rPr lang="en-US" altLang="en-US"/>
              <a:t>Using NL might be appealing because it is very expressive and is well-known.</a:t>
            </a:r>
          </a:p>
          <a:p>
            <a:r>
              <a:rPr lang="en-US" altLang="en-US"/>
              <a:t>However, it didn’t suit mathematicians in creating precise theories ---  for at least three reasons.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8389FB18-DE78-4F34-8CCF-7243CA38079B}"/>
              </a:ext>
            </a:extLst>
          </p:cNvPr>
          <p:cNvSpPr>
            <a:spLocks noGrp="1" noChangeArrowheads="1" noTextEdit="1"/>
          </p:cNvSpPr>
          <p:nvPr>
            <p:ph type="sldImg"/>
          </p:nvPr>
        </p:nvSpPr>
        <p:spPr>
          <a:xfrm>
            <a:off x="1381125" y="762000"/>
            <a:ext cx="5000625" cy="3751263"/>
          </a:xfrm>
        </p:spPr>
      </p:sp>
      <p:sp>
        <p:nvSpPr>
          <p:cNvPr id="75779" name="Rectangle 3">
            <a:extLst>
              <a:ext uri="{FF2B5EF4-FFF2-40B4-BE49-F238E27FC236}">
                <a16:creationId xmlns:a16="http://schemas.microsoft.com/office/drawing/2014/main" id="{DD7FD994-F362-4C57-A354-8CF361203157}"/>
              </a:ext>
            </a:extLst>
          </p:cNvPr>
          <p:cNvSpPr>
            <a:spLocks noGrp="1" noChangeArrowheads="1"/>
          </p:cNvSpPr>
          <p:nvPr>
            <p:ph type="body" idx="1"/>
          </p:nvPr>
        </p:nvSpPr>
        <p:spPr/>
        <p:txBody>
          <a:bodyPr/>
          <a:lstStyle/>
          <a:p>
            <a:r>
              <a:rPr lang="en-US" altLang="en-US"/>
              <a:t>First, NL is notoriously amibiguious.</a:t>
            </a:r>
          </a:p>
          <a:p>
            <a:r>
              <a:rPr lang="en-US" altLang="en-US"/>
              <a:t>The words are ambiguous, so bat can be a baseball thing or a furry flying mammal thing.</a:t>
            </a:r>
          </a:p>
          <a:p>
            <a:r>
              <a:rPr lang="en-US" altLang="en-US"/>
              <a:t>Also the grammars are ambiguous, leading to sentences that cannot be interpreted without more information.</a:t>
            </a:r>
          </a:p>
          <a:p>
            <a:r>
              <a:rPr lang="en-US" altLang="en-US"/>
              <a:t>This example is pretty well known in linguistics because of all the ways we might group the prepositional phrases.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4429D54-52C7-4C05-BDEB-F865F8758F6E}"/>
              </a:ext>
            </a:extLst>
          </p:cNvPr>
          <p:cNvSpPr>
            <a:spLocks noGrp="1" noChangeArrowheads="1" noTextEdit="1"/>
          </p:cNvSpPr>
          <p:nvPr>
            <p:ph type="sldImg"/>
          </p:nvPr>
        </p:nvSpPr>
        <p:spPr>
          <a:xfrm>
            <a:off x="1381125" y="762000"/>
            <a:ext cx="5000625" cy="3751263"/>
          </a:xfrm>
        </p:spPr>
      </p:sp>
      <p:sp>
        <p:nvSpPr>
          <p:cNvPr id="76803" name="Rectangle 3">
            <a:extLst>
              <a:ext uri="{FF2B5EF4-FFF2-40B4-BE49-F238E27FC236}">
                <a16:creationId xmlns:a16="http://schemas.microsoft.com/office/drawing/2014/main" id="{419F5D7D-2864-48BB-AD87-44FDF4C4B3A4}"/>
              </a:ext>
            </a:extLst>
          </p:cNvPr>
          <p:cNvSpPr>
            <a:spLocks noGrp="1" noChangeArrowheads="1"/>
          </p:cNvSpPr>
          <p:nvPr>
            <p:ph type="body" idx="1"/>
          </p:nvPr>
        </p:nvSpPr>
        <p:spPr/>
        <p:txBody>
          <a:bodyPr/>
          <a:lstStyle/>
          <a:p>
            <a:r>
              <a:rPr lang="en-US" altLang="en-US"/>
              <a:t>This is probably the intended reading. But why?</a:t>
            </a:r>
          </a:p>
          <a:p>
            <a:r>
              <a:rPr lang="en-US" altLang="en-US"/>
              <a:t>Something to do with telescopes being used for seeing clearly.</a:t>
            </a:r>
          </a:p>
          <a:p>
            <a:r>
              <a:rPr lang="en-US" altLang="en-US"/>
              <a:t>Something about there being potentially many men and needing to pick one out.</a:t>
            </a:r>
          </a:p>
          <a:p>
            <a:r>
              <a:rPr lang="en-US" altLang="en-US"/>
              <a:t>Something about there not being very many hills with telescopes known to be on them </a:t>
            </a:r>
          </a:p>
          <a:p>
            <a:r>
              <a:rPr lang="en-US" altLang="en-US"/>
              <a:t>   --- especially hills with telescopes that don’t have their own name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F5A8ED9A-D254-4DAB-89E7-AAD62612B988}"/>
              </a:ext>
            </a:extLst>
          </p:cNvPr>
          <p:cNvSpPr>
            <a:spLocks noGrp="1" noChangeArrowheads="1" noTextEdit="1"/>
          </p:cNvSpPr>
          <p:nvPr>
            <p:ph type="sldImg"/>
          </p:nvPr>
        </p:nvSpPr>
        <p:spPr>
          <a:xfrm>
            <a:off x="1381125" y="762000"/>
            <a:ext cx="5000625" cy="3751263"/>
          </a:xfrm>
        </p:spPr>
      </p:sp>
      <p:sp>
        <p:nvSpPr>
          <p:cNvPr id="77827" name="Rectangle 3">
            <a:extLst>
              <a:ext uri="{FF2B5EF4-FFF2-40B4-BE49-F238E27FC236}">
                <a16:creationId xmlns:a16="http://schemas.microsoft.com/office/drawing/2014/main" id="{AEC86B5A-71C5-4A0D-82A7-E2ADBEBD719B}"/>
              </a:ext>
            </a:extLst>
          </p:cNvPr>
          <p:cNvSpPr>
            <a:spLocks noGrp="1" noChangeArrowheads="1"/>
          </p:cNvSpPr>
          <p:nvPr>
            <p:ph type="body" idx="1"/>
          </p:nvPr>
        </p:nvSpPr>
        <p:spPr/>
        <p:txBody>
          <a:bodyPr/>
          <a:lstStyle/>
          <a:p>
            <a:r>
              <a:rPr lang="en-US" altLang="en-US"/>
              <a:t>A second big flaw from a reasoning point of view is the context dependency of NL.</a:t>
            </a:r>
          </a:p>
          <a:p>
            <a:r>
              <a:rPr lang="en-US" altLang="en-US"/>
              <a:t>For people this is good, because we can use fewer words to express things. </a:t>
            </a:r>
          </a:p>
          <a:p>
            <a:r>
              <a:rPr lang="en-US" altLang="en-US"/>
              <a:t>But who are the referents for these pronouns?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1F1DA364-B419-4A91-92B9-E258362ADEC3}"/>
              </a:ext>
            </a:extLst>
          </p:cNvPr>
          <p:cNvSpPr>
            <a:spLocks noGrp="1" noChangeArrowheads="1" noTextEdit="1"/>
          </p:cNvSpPr>
          <p:nvPr>
            <p:ph type="sldImg"/>
          </p:nvPr>
        </p:nvSpPr>
        <p:spPr>
          <a:xfrm>
            <a:off x="1381125" y="762000"/>
            <a:ext cx="5000625" cy="3751263"/>
          </a:xfrm>
        </p:spPr>
      </p:sp>
      <p:sp>
        <p:nvSpPr>
          <p:cNvPr id="78851" name="Rectangle 3">
            <a:extLst>
              <a:ext uri="{FF2B5EF4-FFF2-40B4-BE49-F238E27FC236}">
                <a16:creationId xmlns:a16="http://schemas.microsoft.com/office/drawing/2014/main" id="{44D3E7A7-E5CB-433E-854B-34DF6714BBCA}"/>
              </a:ext>
            </a:extLst>
          </p:cNvPr>
          <p:cNvSpPr>
            <a:spLocks noGrp="1" noChangeArrowheads="1"/>
          </p:cNvSpPr>
          <p:nvPr>
            <p:ph type="body" idx="1"/>
          </p:nvPr>
        </p:nvSpPr>
        <p:spPr/>
        <p:txBody>
          <a:bodyPr/>
          <a:lstStyle/>
          <a:p>
            <a:r>
              <a:rPr lang="en-US" altLang="en-US"/>
              <a:t>Really, either reading would work. </a:t>
            </a:r>
          </a:p>
          <a:p>
            <a:r>
              <a:rPr lang="en-US" altLang="en-US"/>
              <a:t>But without actually seeing the assault, or knowing anything about their tendencies to violence,  </a:t>
            </a:r>
          </a:p>
          <a:p>
            <a:r>
              <a:rPr lang="en-US" altLang="en-US"/>
              <a:t>we might assume that He refers to John and Him refers to Sam, </a:t>
            </a:r>
          </a:p>
          <a:p>
            <a:r>
              <a:rPr lang="en-US" altLang="en-US"/>
              <a:t>because it uses the same subject and object as the previous sentence.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FBE351A-7F61-4744-B45A-F8C4D8A30CE8}"/>
              </a:ext>
            </a:extLst>
          </p:cNvPr>
          <p:cNvSpPr>
            <a:spLocks noGrp="1" noChangeArrowheads="1" noTextEdit="1"/>
          </p:cNvSpPr>
          <p:nvPr>
            <p:ph type="sldImg"/>
          </p:nvPr>
        </p:nvSpPr>
        <p:spPr>
          <a:xfrm>
            <a:off x="1381125" y="762000"/>
            <a:ext cx="5000625" cy="3751263"/>
          </a:xfrm>
        </p:spPr>
      </p:sp>
      <p:sp>
        <p:nvSpPr>
          <p:cNvPr id="79875" name="Rectangle 3">
            <a:extLst>
              <a:ext uri="{FF2B5EF4-FFF2-40B4-BE49-F238E27FC236}">
                <a16:creationId xmlns:a16="http://schemas.microsoft.com/office/drawing/2014/main" id="{1F14F5FA-6464-4ECF-9C3E-7D6F01C6F606}"/>
              </a:ext>
            </a:extLst>
          </p:cNvPr>
          <p:cNvSpPr>
            <a:spLocks noGrp="1" noChangeArrowheads="1"/>
          </p:cNvSpPr>
          <p:nvPr>
            <p:ph type="body" idx="1"/>
          </p:nvPr>
        </p:nvSpPr>
        <p:spPr/>
        <p:txBody>
          <a:bodyPr/>
          <a:lstStyle/>
          <a:p>
            <a:r>
              <a:rPr lang="en-US" altLang="en-US"/>
              <a:t>The third fatal flaw for automated reasoning would be that NL appears to be non-compositional</a:t>
            </a:r>
          </a:p>
          <a:p>
            <a:r>
              <a:rPr lang="en-US" altLang="en-US"/>
              <a:t>What this means is that similar sentences might have very different representations and it wasn’t clear to logicians how to relate the two.</a:t>
            </a:r>
          </a:p>
          <a:p>
            <a:r>
              <a:rPr lang="en-US" altLang="en-US"/>
              <a:t>While this is a complaint, this non-compositionality can be addressed if one uses another construct from </a:t>
            </a:r>
          </a:p>
          <a:p>
            <a:r>
              <a:rPr lang="en-US" altLang="en-US"/>
              <a:t>Mathematics, called the lambda calculus.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40A700CF-D08B-4DBD-B479-0D46E231E003}"/>
              </a:ext>
            </a:extLst>
          </p:cNvPr>
          <p:cNvSpPr>
            <a:spLocks noGrp="1" noChangeArrowheads="1" noTextEdit="1"/>
          </p:cNvSpPr>
          <p:nvPr>
            <p:ph type="sldImg"/>
          </p:nvPr>
        </p:nvSpPr>
        <p:spPr>
          <a:xfrm>
            <a:off x="1381125" y="762000"/>
            <a:ext cx="5000625" cy="3751263"/>
          </a:xfrm>
        </p:spPr>
      </p:sp>
      <p:sp>
        <p:nvSpPr>
          <p:cNvPr id="81923" name="Rectangle 3">
            <a:extLst>
              <a:ext uri="{FF2B5EF4-FFF2-40B4-BE49-F238E27FC236}">
                <a16:creationId xmlns:a16="http://schemas.microsoft.com/office/drawing/2014/main" id="{49B82082-38F6-4748-89A6-871E45130F3A}"/>
              </a:ext>
            </a:extLst>
          </p:cNvPr>
          <p:cNvSpPr>
            <a:spLocks noGrp="1" noChangeArrowheads="1"/>
          </p:cNvSpPr>
          <p:nvPr>
            <p:ph type="body" idx="1"/>
          </p:nvPr>
        </p:nvSpPr>
        <p:spPr/>
        <p:txBody>
          <a:bodyPr/>
          <a:lstStyle/>
          <a:p>
            <a:pPr>
              <a:lnSpc>
                <a:spcPct val="90000"/>
              </a:lnSpc>
            </a:pPr>
            <a:r>
              <a:rPr lang="en-US" altLang="en-US" dirty="0"/>
              <a:t>The third question is to explain what we mean by reasoning.</a:t>
            </a:r>
          </a:p>
          <a:p>
            <a:pPr>
              <a:lnSpc>
                <a:spcPct val="90000"/>
              </a:lnSpc>
            </a:pPr>
            <a:r>
              <a:rPr lang="en-US" altLang="en-US" dirty="0"/>
              <a:t>Reasoning is the process by which we make implicit knowledge explicit and …</a:t>
            </a:r>
          </a:p>
          <a:p>
            <a:pPr>
              <a:lnSpc>
                <a:spcPct val="90000"/>
              </a:lnSpc>
            </a:pPr>
            <a:r>
              <a:rPr lang="en-US" altLang="en-US" dirty="0"/>
              <a:t>We do that by manipulating symbols  ..</a:t>
            </a:r>
          </a:p>
          <a:p>
            <a:pPr>
              <a:lnSpc>
                <a:spcPct val="90000"/>
              </a:lnSpc>
            </a:pPr>
            <a:r>
              <a:rPr lang="en-US" altLang="en-US" dirty="0"/>
              <a:t>However any manipulations we use must respect the agreed upon meanings of the symbols.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286A9DF2-36BE-4447-A1B7-E701C10E268D}"/>
              </a:ext>
            </a:extLst>
          </p:cNvPr>
          <p:cNvSpPr>
            <a:spLocks noGrp="1" noChangeArrowheads="1" noTextEdit="1"/>
          </p:cNvSpPr>
          <p:nvPr>
            <p:ph type="sldImg"/>
          </p:nvPr>
        </p:nvSpPr>
        <p:spPr>
          <a:xfrm>
            <a:off x="1381125" y="762000"/>
            <a:ext cx="5000625" cy="3751263"/>
          </a:xfrm>
        </p:spPr>
      </p:sp>
      <p:sp>
        <p:nvSpPr>
          <p:cNvPr id="82947" name="Rectangle 3">
            <a:extLst>
              <a:ext uri="{FF2B5EF4-FFF2-40B4-BE49-F238E27FC236}">
                <a16:creationId xmlns:a16="http://schemas.microsoft.com/office/drawing/2014/main" id="{FF9F806F-ECC0-4090-AE15-28E82BE57F7D}"/>
              </a:ext>
            </a:extLst>
          </p:cNvPr>
          <p:cNvSpPr>
            <a:spLocks noGrp="1" noChangeArrowheads="1"/>
          </p:cNvSpPr>
          <p:nvPr>
            <p:ph type="body" idx="1"/>
          </p:nvPr>
        </p:nvSpPr>
        <p:spPr/>
        <p:txBody>
          <a:bodyPr/>
          <a:lstStyle/>
          <a:p>
            <a:r>
              <a:rPr lang="en-US" altLang="en-US"/>
              <a:t>Reasoning is going to be time consuming. A fair question is Why do we need reasoning?</a:t>
            </a:r>
          </a:p>
          <a:p>
            <a:r>
              <a:rPr lang="en-US" altLang="en-US"/>
              <a:t>And, the reason is that in most cases we will not be able to represent all our knowledge explicitly but</a:t>
            </a:r>
          </a:p>
          <a:p>
            <a:r>
              <a:rPr lang="en-US" altLang="en-US"/>
              <a:t>Instead will need to have some general rules that we can apply to new entities as they arise.</a:t>
            </a:r>
          </a:p>
          <a:p>
            <a:r>
              <a:rPr lang="en-US" altLang="en-US"/>
              <a:t>Consider this example: </a:t>
            </a:r>
          </a:p>
          <a:p>
            <a:endParaRPr lang="en-US" altLang="en-US"/>
          </a:p>
          <a:p>
            <a:r>
              <a:rPr lang="en-US" altLang="en-US"/>
              <a:t>we may never have met Alice before, but we clearly want to put our facts together here</a:t>
            </a:r>
          </a:p>
          <a:p>
            <a:r>
              <a:rPr lang="en-US" altLang="en-US"/>
              <a:t>And not give her medication m-prime.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67BBBCA-E7A4-487B-8C69-31003A6CE038}"/>
              </a:ext>
            </a:extLst>
          </p:cNvPr>
          <p:cNvSpPr>
            <a:spLocks noGrp="1" noChangeArrowheads="1" noTextEdit="1"/>
          </p:cNvSpPr>
          <p:nvPr>
            <p:ph type="sldImg"/>
          </p:nvPr>
        </p:nvSpPr>
        <p:spPr>
          <a:xfrm>
            <a:off x="1381125" y="762000"/>
            <a:ext cx="5000625" cy="3751263"/>
          </a:xfrm>
        </p:spPr>
      </p:sp>
      <p:sp>
        <p:nvSpPr>
          <p:cNvPr id="83971" name="Rectangle 3">
            <a:extLst>
              <a:ext uri="{FF2B5EF4-FFF2-40B4-BE49-F238E27FC236}">
                <a16:creationId xmlns:a16="http://schemas.microsoft.com/office/drawing/2014/main" id="{D5813193-6701-4B81-918B-391DD060D943}"/>
              </a:ext>
            </a:extLst>
          </p:cNvPr>
          <p:cNvSpPr>
            <a:spLocks noGrp="1" noChangeArrowheads="1"/>
          </p:cNvSpPr>
          <p:nvPr>
            <p:ph type="body" idx="1"/>
          </p:nvPr>
        </p:nvSpPr>
        <p:spPr/>
        <p:txBody>
          <a:bodyPr/>
          <a:lstStyle/>
          <a:p>
            <a:pPr>
              <a:lnSpc>
                <a:spcPct val="90000"/>
              </a:lnSpc>
            </a:pPr>
            <a:r>
              <a:rPr lang="en-US" altLang="en-US" sz="1000"/>
              <a:t>Earlier I said that we want reasoning because we want to know when: one set of facts constrains the world such that another fact just has to be true.</a:t>
            </a:r>
          </a:p>
          <a:p>
            <a:pPr>
              <a:lnSpc>
                <a:spcPct val="90000"/>
              </a:lnSpc>
            </a:pPr>
            <a:endParaRPr lang="en-US" altLang="en-US" sz="1000"/>
          </a:p>
          <a:p>
            <a:pPr>
              <a:lnSpc>
                <a:spcPct val="90000"/>
              </a:lnSpc>
            </a:pPr>
            <a:r>
              <a:rPr lang="en-US" altLang="en-US" sz="1000"/>
              <a:t>This is the essence of something called logical entailment.</a:t>
            </a:r>
          </a:p>
          <a:p>
            <a:pPr>
              <a:lnSpc>
                <a:spcPct val="90000"/>
              </a:lnSpc>
            </a:pPr>
            <a:endParaRPr lang="en-US" altLang="en-US" sz="1000"/>
          </a:p>
          <a:p>
            <a:pPr>
              <a:lnSpc>
                <a:spcPct val="90000"/>
              </a:lnSpc>
            </a:pPr>
            <a:r>
              <a:rPr lang="en-US" altLang="en-US" sz="1000"/>
              <a:t>In this description, we talk about a set of sentences S (which we will assume is true) and a sentence p,</a:t>
            </a:r>
          </a:p>
          <a:p>
            <a:pPr>
              <a:lnSpc>
                <a:spcPct val="90000"/>
              </a:lnSpc>
            </a:pPr>
            <a:r>
              <a:rPr lang="en-US" altLang="en-US" sz="1000"/>
              <a:t>Which must be true whenever every sentence in S is true.</a:t>
            </a:r>
          </a:p>
          <a:p>
            <a:pPr>
              <a:lnSpc>
                <a:spcPct val="90000"/>
              </a:lnSpc>
            </a:pPr>
            <a:endParaRPr lang="en-US" altLang="en-US" sz="1000"/>
          </a:p>
          <a:p>
            <a:pPr>
              <a:lnSpc>
                <a:spcPct val="90000"/>
              </a:lnSpc>
            </a:pPr>
            <a:r>
              <a:rPr lang="en-US" altLang="en-US" sz="1000"/>
              <a:t>How do we know when S constrains p in this way?  Well that is what a logic does: it  provides a set of entailment</a:t>
            </a:r>
          </a:p>
          <a:p>
            <a:pPr>
              <a:lnSpc>
                <a:spcPct val="90000"/>
              </a:lnSpc>
            </a:pPr>
            <a:r>
              <a:rPr lang="en-US" altLang="en-US" sz="1000"/>
              <a:t>Relations and also some procedures that preserve entailment.</a:t>
            </a:r>
          </a:p>
          <a:p>
            <a:pPr>
              <a:lnSpc>
                <a:spcPct val="90000"/>
              </a:lnSpc>
            </a:pPr>
            <a:endParaRPr lang="en-US" altLang="en-US" sz="1000"/>
          </a:p>
          <a:p>
            <a:pPr>
              <a:lnSpc>
                <a:spcPct val="90000"/>
              </a:lnSpc>
            </a:pPr>
            <a:r>
              <a:rPr lang="en-US" altLang="en-US" sz="1000"/>
              <a:t>We start by defining the well-formed sentences of the language. That is the synttax.</a:t>
            </a:r>
          </a:p>
          <a:p>
            <a:pPr>
              <a:lnSpc>
                <a:spcPct val="90000"/>
              </a:lnSpc>
            </a:pPr>
            <a:r>
              <a:rPr lang="en-US" altLang="en-US" sz="1000"/>
              <a:t>Then, for each well formed expression, we provide truth conditions. </a:t>
            </a:r>
          </a:p>
          <a:p>
            <a:pPr>
              <a:lnSpc>
                <a:spcPct val="90000"/>
              </a:lnSpc>
            </a:pPr>
            <a:r>
              <a:rPr lang="en-US" altLang="en-US" sz="1000"/>
              <a:t>Then, we specify the rules of inference that preserve entailment. </a:t>
            </a:r>
          </a:p>
          <a:p>
            <a:pPr>
              <a:lnSpc>
                <a:spcPct val="90000"/>
              </a:lnSpc>
            </a:pPr>
            <a:r>
              <a:rPr lang="en-US" altLang="en-US" sz="1000"/>
              <a:t>We want to choose rules that will be efficient to process and give us all  of what we need (which might be a subset of</a:t>
            </a:r>
          </a:p>
          <a:p>
            <a:pPr>
              <a:lnSpc>
                <a:spcPct val="90000"/>
              </a:lnSpc>
            </a:pPr>
            <a:r>
              <a:rPr lang="en-US" altLang="en-US" sz="1000"/>
              <a:t>What is actually entailed).</a:t>
            </a:r>
          </a:p>
          <a:p>
            <a:pPr>
              <a:lnSpc>
                <a:spcPct val="90000"/>
              </a:lnSpc>
            </a:pPr>
            <a:r>
              <a:rPr lang="en-US" altLang="en-US" sz="1000"/>
              <a:t>To verify that entailments are preserved, we  can check each rule by looking at the truth conditions of conclusions, given all possible interpretations  of the premises. </a:t>
            </a:r>
          </a:p>
          <a:p>
            <a:pPr>
              <a:lnSpc>
                <a:spcPct val="90000"/>
              </a:lnSpc>
            </a:pPr>
            <a:r>
              <a:rPr lang="en-US" altLang="en-US" sz="1000"/>
              <a:t>However once an inference rule is trusted, such as modus ponens, we don’t need to validate it again.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2923B549-B984-455E-AD06-30DCA5163202}"/>
              </a:ext>
            </a:extLst>
          </p:cNvPr>
          <p:cNvSpPr>
            <a:spLocks noGrp="1" noChangeArrowheads="1" noTextEdit="1"/>
          </p:cNvSpPr>
          <p:nvPr>
            <p:ph type="sldImg"/>
          </p:nvPr>
        </p:nvSpPr>
        <p:spPr>
          <a:xfrm>
            <a:off x="1381125" y="762000"/>
            <a:ext cx="5000625" cy="3751263"/>
          </a:xfrm>
        </p:spPr>
      </p:sp>
      <p:sp>
        <p:nvSpPr>
          <p:cNvPr id="84995" name="Rectangle 3">
            <a:extLst>
              <a:ext uri="{FF2B5EF4-FFF2-40B4-BE49-F238E27FC236}">
                <a16:creationId xmlns:a16="http://schemas.microsoft.com/office/drawing/2014/main" id="{7812E33F-BB71-48AB-ACD4-4FACEAB5DC17}"/>
              </a:ext>
            </a:extLst>
          </p:cNvPr>
          <p:cNvSpPr>
            <a:spLocks noGrp="1" noChangeArrowheads="1"/>
          </p:cNvSpPr>
          <p:nvPr>
            <p:ph type="body" idx="1"/>
          </p:nvPr>
        </p:nvSpPr>
        <p:spPr/>
        <p:txBody>
          <a:bodyPr/>
          <a:lstStyle/>
          <a:p>
            <a:r>
              <a:rPr lang="en-US" altLang="en-US"/>
              <a:t>The most common form of reasoning is deduction. Deduction involves the sequential application of rules of inference.</a:t>
            </a:r>
          </a:p>
          <a:p>
            <a:r>
              <a:rPr lang="en-US" altLang="en-US"/>
              <a:t>Deduction is easy to automate and provides correct results.</a:t>
            </a:r>
          </a:p>
          <a:p>
            <a:r>
              <a:rPr lang="en-US" altLang="en-US"/>
              <a:t>Its limitations are that it isn’t always the best model of human reasoning, which may involve uncertain information.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5" name="Text Box 1">
            <a:extLst>
              <a:ext uri="{FF2B5EF4-FFF2-40B4-BE49-F238E27FC236}">
                <a16:creationId xmlns:a16="http://schemas.microsoft.com/office/drawing/2014/main" id="{17595B9F-7656-4DAB-95CD-DE818FAB2BAF}"/>
              </a:ext>
            </a:extLst>
          </p:cNvPr>
          <p:cNvSpPr txBox="1">
            <a:spLocks noChangeArrowheads="1"/>
          </p:cNvSpPr>
          <p:nvPr/>
        </p:nvSpPr>
        <p:spPr bwMode="auto">
          <a:xfrm>
            <a:off x="1597025" y="1004888"/>
            <a:ext cx="4576763" cy="343217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66" name="Text Box 2">
            <a:extLst>
              <a:ext uri="{FF2B5EF4-FFF2-40B4-BE49-F238E27FC236}">
                <a16:creationId xmlns:a16="http://schemas.microsoft.com/office/drawing/2014/main" id="{021898DE-E578-4A6C-9947-FDF9F2D78750}"/>
              </a:ext>
            </a:extLst>
          </p:cNvPr>
          <p:cNvSpPr txBox="1">
            <a:spLocks noChangeArrowheads="1"/>
          </p:cNvSpPr>
          <p:nvPr>
            <p:ph type="body"/>
          </p:nvPr>
        </p:nvSpPr>
        <p:spPr bwMode="auto">
          <a:xfrm>
            <a:off x="1185863" y="4772025"/>
            <a:ext cx="5399087" cy="3803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a:t>We will start with a definition that I adapted from the Wikipedia entry. The wiki is actually pretty good so I encourage you to read  the whole thing.</a:t>
            </a:r>
          </a:p>
          <a:p>
            <a:endParaRPr lang="en-US" altLang="en-US"/>
          </a:p>
          <a:p>
            <a:r>
              <a:rPr lang="en-US" altLang="en-US"/>
              <a:t>The essence of the definition is that knowledge representation and reasoning involves the use of symbols to represent some domain of discourse and the use of procedures that implement inference about the objects within the domain</a:t>
            </a:r>
          </a:p>
          <a:p>
            <a:endParaRPr lang="en-US" altLang="en-US"/>
          </a:p>
          <a:p>
            <a:r>
              <a:rPr lang="en-US" altLang="en-US"/>
              <a:t>A domain of discourse, or conceptualization, is simply the entities that comprise a problem including the objects, their properties and capabilities, and any explicitly known facts about them.</a:t>
            </a:r>
          </a:p>
          <a:p>
            <a:endParaRPr lang="en-US" altLang="en-US"/>
          </a:p>
          <a:p>
            <a:r>
              <a:rPr lang="en-US" altLang="en-US"/>
              <a:t>Inference  is a procedure to determine the truth of facts that are not explicit in the representation.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E52CCEE9-0784-4C4C-9C7B-D3CB07FCC948}"/>
              </a:ext>
            </a:extLst>
          </p:cNvPr>
          <p:cNvSpPr>
            <a:spLocks noGrp="1" noChangeArrowheads="1" noTextEdit="1"/>
          </p:cNvSpPr>
          <p:nvPr>
            <p:ph type="sldImg"/>
          </p:nvPr>
        </p:nvSpPr>
        <p:spPr>
          <a:xfrm>
            <a:off x="1381125" y="762000"/>
            <a:ext cx="5000625" cy="3751263"/>
          </a:xfrm>
        </p:spPr>
      </p:sp>
      <p:sp>
        <p:nvSpPr>
          <p:cNvPr id="86019" name="Rectangle 3">
            <a:extLst>
              <a:ext uri="{FF2B5EF4-FFF2-40B4-BE49-F238E27FC236}">
                <a16:creationId xmlns:a16="http://schemas.microsoft.com/office/drawing/2014/main" id="{8189F9D6-FE02-4D62-88A5-5E5F60DE85CA}"/>
              </a:ext>
            </a:extLst>
          </p:cNvPr>
          <p:cNvSpPr>
            <a:spLocks noGrp="1" noChangeArrowheads="1"/>
          </p:cNvSpPr>
          <p:nvPr>
            <p:ph type="body" idx="1"/>
          </p:nvPr>
        </p:nvSpPr>
        <p:spPr/>
        <p:txBody>
          <a:bodyPr/>
          <a:lstStyle/>
          <a:p>
            <a:endParaRPr lang="en-US" altLang="en-US" dirty="0"/>
          </a:p>
          <a:p>
            <a:r>
              <a:rPr lang="en-US" altLang="en-US" dirty="0"/>
              <a:t>To better model some of the reasoning that people do,  researchers have developed several non-deductive approaches to reasoning.</a:t>
            </a:r>
          </a:p>
          <a:p>
            <a:r>
              <a:rPr lang="en-US" altLang="en-US" dirty="0"/>
              <a:t>For example, abduction is based on a rule, similar to modus ponens that says, if you have a rule “if A then B”</a:t>
            </a:r>
          </a:p>
          <a:p>
            <a:r>
              <a:rPr lang="en-US" altLang="en-US" dirty="0"/>
              <a:t>And you observe B then you may abduce that A is true.  This is the sort of reasoning we do when diagnosing the cause based on a symptom. However the conclusions won’t always be valid: Not every cough is pneumonia.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4BBA5AD-1B07-41CD-A29F-25FCB20EECC8}"/>
              </a:ext>
            </a:extLst>
          </p:cNvPr>
          <p:cNvSpPr>
            <a:spLocks noGrp="1" noChangeArrowheads="1" noTextEdit="1"/>
          </p:cNvSpPr>
          <p:nvPr>
            <p:ph type="sldImg"/>
          </p:nvPr>
        </p:nvSpPr>
        <p:spPr>
          <a:xfrm>
            <a:off x="1381125" y="762000"/>
            <a:ext cx="5000625" cy="3751263"/>
          </a:xfrm>
        </p:spPr>
      </p:sp>
      <p:sp>
        <p:nvSpPr>
          <p:cNvPr id="64515" name="Rectangle 3">
            <a:extLst>
              <a:ext uri="{FF2B5EF4-FFF2-40B4-BE49-F238E27FC236}">
                <a16:creationId xmlns:a16="http://schemas.microsoft.com/office/drawing/2014/main" id="{F270F8DB-8673-4184-BA83-BA3E762A2C27}"/>
              </a:ext>
            </a:extLst>
          </p:cNvPr>
          <p:cNvSpPr>
            <a:spLocks noGrp="1" noChangeArrowheads="1"/>
          </p:cNvSpPr>
          <p:nvPr>
            <p:ph type="body" idx="1"/>
          </p:nvPr>
        </p:nvSpPr>
        <p:spPr/>
        <p:txBody>
          <a:bodyPr/>
          <a:lstStyle/>
          <a:p>
            <a:r>
              <a:rPr lang="en-US" altLang="en-US"/>
              <a:t>Thiese two programs are in Prolog, a language for logic programming – but not all logic programs would be considered examples of knowledge based systems.</a:t>
            </a:r>
          </a:p>
          <a:p>
            <a:endParaRPr lang="en-US" altLang="en-US"/>
          </a:p>
          <a:p>
            <a:r>
              <a:rPr lang="en-US" altLang="en-US"/>
              <a:t>Both programs take a query which would look like</a:t>
            </a:r>
          </a:p>
          <a:p>
            <a:r>
              <a:rPr lang="en-US" altLang="en-US"/>
              <a:t>the left side of some rule, such as printColor(sky) and try to prove it, which produces the output on the right of  A rule as a side effect.</a:t>
            </a:r>
          </a:p>
          <a:p>
            <a:endParaRPr lang="en-US" altLang="en-US"/>
          </a:p>
          <a:p>
            <a:r>
              <a:rPr lang="en-US" altLang="en-US"/>
              <a:t>So which one is knowledge based?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AD9EC60A-9125-4B9D-992B-7AB0F927F9E0}"/>
              </a:ext>
            </a:extLst>
          </p:cNvPr>
          <p:cNvSpPr>
            <a:spLocks noGrp="1" noChangeArrowheads="1" noTextEdit="1"/>
          </p:cNvSpPr>
          <p:nvPr>
            <p:ph type="sldImg"/>
          </p:nvPr>
        </p:nvSpPr>
        <p:spPr>
          <a:xfrm>
            <a:off x="1381125" y="762000"/>
            <a:ext cx="5000625" cy="3751263"/>
          </a:xfrm>
        </p:spPr>
      </p:sp>
      <p:sp>
        <p:nvSpPr>
          <p:cNvPr id="63491" name="Rectangle 3">
            <a:extLst>
              <a:ext uri="{FF2B5EF4-FFF2-40B4-BE49-F238E27FC236}">
                <a16:creationId xmlns:a16="http://schemas.microsoft.com/office/drawing/2014/main" id="{39C68C53-BF6F-4293-B5D9-FD8FC46ACDBB}"/>
              </a:ext>
            </a:extLst>
          </p:cNvPr>
          <p:cNvSpPr>
            <a:spLocks noGrp="1" noChangeArrowheads="1"/>
          </p:cNvSpPr>
          <p:nvPr>
            <p:ph type="body" idx="1"/>
          </p:nvPr>
        </p:nvSpPr>
        <p:spPr/>
        <p:txBody>
          <a:bodyPr/>
          <a:lstStyle/>
          <a:p>
            <a:r>
              <a:rPr lang="en-US" altLang="en-US"/>
              <a:t>Example 2. Note that both programs do the same thing, </a:t>
            </a:r>
          </a:p>
          <a:p>
            <a:r>
              <a:rPr lang="en-US" altLang="en-US"/>
              <a:t>but the second one has a separate collection of knowledge structures.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6759E7D9-6D35-4C94-8687-58FF3CB206BD}"/>
              </a:ext>
            </a:extLst>
          </p:cNvPr>
          <p:cNvSpPr>
            <a:spLocks noGrp="1" noChangeArrowheads="1" noTextEdit="1"/>
          </p:cNvSpPr>
          <p:nvPr>
            <p:ph type="sldImg"/>
          </p:nvPr>
        </p:nvSpPr>
        <p:spPr>
          <a:xfrm>
            <a:off x="1381125" y="762000"/>
            <a:ext cx="5000625" cy="3751263"/>
          </a:xfrm>
        </p:spPr>
      </p:sp>
      <p:sp>
        <p:nvSpPr>
          <p:cNvPr id="66563" name="Rectangle 3">
            <a:extLst>
              <a:ext uri="{FF2B5EF4-FFF2-40B4-BE49-F238E27FC236}">
                <a16:creationId xmlns:a16="http://schemas.microsoft.com/office/drawing/2014/main" id="{7AC04C12-B96B-4CA9-AC03-6851CEED8416}"/>
              </a:ext>
            </a:extLst>
          </p:cNvPr>
          <p:cNvSpPr>
            <a:spLocks noGrp="1" noChangeArrowheads="1"/>
          </p:cNvSpPr>
          <p:nvPr>
            <p:ph type="body" idx="1"/>
          </p:nvPr>
        </p:nvSpPr>
        <p:spPr/>
        <p:txBody>
          <a:bodyPr/>
          <a:lstStyle/>
          <a:p>
            <a:r>
              <a:rPr lang="en-US" altLang="en-US"/>
              <a:t>The facts at the bottom comprise a small knowledge base.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40929B13-BC80-47EF-82AF-DC105BF9ADCB}"/>
              </a:ext>
            </a:extLst>
          </p:cNvPr>
          <p:cNvSpPr>
            <a:spLocks noGrp="1" noChangeArrowheads="1" noTextEdit="1"/>
          </p:cNvSpPr>
          <p:nvPr>
            <p:ph type="sldImg"/>
          </p:nvPr>
        </p:nvSpPr>
        <p:spPr>
          <a:xfrm>
            <a:off x="1381125" y="762000"/>
            <a:ext cx="5000625" cy="3751263"/>
          </a:xfrm>
        </p:spPr>
      </p:sp>
      <p:sp>
        <p:nvSpPr>
          <p:cNvPr id="88067" name="Rectangle 3">
            <a:extLst>
              <a:ext uri="{FF2B5EF4-FFF2-40B4-BE49-F238E27FC236}">
                <a16:creationId xmlns:a16="http://schemas.microsoft.com/office/drawing/2014/main" id="{8E4EE26D-D6C2-45B7-86C5-FD36EB99E894}"/>
              </a:ext>
            </a:extLst>
          </p:cNvPr>
          <p:cNvSpPr>
            <a:spLocks noGrp="1" noChangeArrowheads="1"/>
          </p:cNvSpPr>
          <p:nvPr>
            <p:ph type="body" idx="1"/>
          </p:nvPr>
        </p:nvSpPr>
        <p:spPr/>
        <p:txBody>
          <a:bodyPr/>
          <a:lstStyle/>
          <a:p>
            <a:r>
              <a:rPr lang="en-US" altLang="en-US" dirty="0"/>
              <a:t>A key feature of a KBS will be the ability to tell it facts and have it adjust its behavior accordingly</a:t>
            </a:r>
          </a:p>
          <a:p>
            <a:endParaRPr lang="en-US" altLang="en-US" dirty="0"/>
          </a:p>
          <a:p>
            <a:r>
              <a:rPr lang="en-US" altLang="en-US" dirty="0"/>
              <a:t>Philosophers call this cognitive penetrability --- which is simply the dependence of actions on explicit beliefs that we can introspect about.</a:t>
            </a:r>
          </a:p>
          <a:p>
            <a:r>
              <a:rPr lang="en-US" altLang="en-US" dirty="0"/>
              <a:t>Such actions are the ones we learn to do, rather than do because of some reflex. </a:t>
            </a:r>
          </a:p>
          <a:p>
            <a:r>
              <a:rPr lang="en-US" altLang="en-US" dirty="0"/>
              <a:t>Learning also means that the actions may differ depending on the conditions. So, for example,</a:t>
            </a:r>
          </a:p>
          <a:p>
            <a:r>
              <a:rPr lang="en-US" altLang="en-US" dirty="0"/>
              <a:t>We might normally leave the room if we hear a fire alarm. But, we might not leave the room if we hear the alarm</a:t>
            </a:r>
          </a:p>
          <a:p>
            <a:r>
              <a:rPr lang="en-US" altLang="en-US" dirty="0"/>
              <a:t>And we believe the alarm is being tested.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E79FCC-4D6E-4556-BFFA-319FBDEBFE45}"/>
              </a:ext>
            </a:extLst>
          </p:cNvPr>
          <p:cNvSpPr>
            <a:spLocks noGrp="1" noChangeArrowheads="1" noTextEdit="1"/>
          </p:cNvSpPr>
          <p:nvPr>
            <p:ph type="sldImg"/>
          </p:nvPr>
        </p:nvSpPr>
        <p:spPr>
          <a:xfrm>
            <a:off x="1381125" y="762000"/>
            <a:ext cx="5000625" cy="3751263"/>
          </a:xfrm>
        </p:spPr>
      </p:sp>
      <p:sp>
        <p:nvSpPr>
          <p:cNvPr id="89091" name="Rectangle 3">
            <a:extLst>
              <a:ext uri="{FF2B5EF4-FFF2-40B4-BE49-F238E27FC236}">
                <a16:creationId xmlns:a16="http://schemas.microsoft.com/office/drawing/2014/main" id="{CAFBDA61-5B8B-48B8-BD17-726ECE2C3268}"/>
              </a:ext>
            </a:extLst>
          </p:cNvPr>
          <p:cNvSpPr>
            <a:spLocks noGrp="1" noChangeArrowheads="1"/>
          </p:cNvSpPr>
          <p:nvPr>
            <p:ph type="body" idx="1"/>
          </p:nvPr>
        </p:nvSpPr>
        <p:spPr/>
        <p:txBody>
          <a:bodyPr/>
          <a:lstStyle/>
          <a:p>
            <a:r>
              <a:rPr lang="en-US" altLang="en-US"/>
              <a:t>Explicit representations of knowledge give KR system many advantages over traditional procedural programs.</a:t>
            </a:r>
          </a:p>
          <a:p>
            <a:endParaRPr lang="en-US" altLang="en-US"/>
          </a:p>
          <a:p>
            <a:r>
              <a:rPr lang="en-US" altLang="en-US"/>
              <a:t>First, the knowledge is reusable. The same facts could be used to solve several different tasks.</a:t>
            </a:r>
          </a:p>
          <a:p>
            <a:r>
              <a:rPr lang="en-US" altLang="en-US"/>
              <a:t>Second, the knowledge is extendable. We can add new facts and the behavior will adapt immediately.</a:t>
            </a:r>
          </a:p>
          <a:p>
            <a:r>
              <a:rPr lang="en-US" altLang="en-US"/>
              <a:t>Third, we can look at the encoded facts and use them to debug faulty behavior.</a:t>
            </a:r>
          </a:p>
          <a:p>
            <a:r>
              <a:rPr lang="en-US" altLang="en-US"/>
              <a:t>Fourth, we can use the facts to explain and justify the behavior of the system.  </a:t>
            </a:r>
          </a:p>
          <a:p>
            <a:r>
              <a:rPr lang="en-US" altLang="en-US"/>
              <a:t>This is especially important for medical applications.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9" name="Text Box 1">
            <a:extLst>
              <a:ext uri="{FF2B5EF4-FFF2-40B4-BE49-F238E27FC236}">
                <a16:creationId xmlns:a16="http://schemas.microsoft.com/office/drawing/2014/main" id="{F6F4C080-30D9-475F-A888-93158A0667FB}"/>
              </a:ext>
            </a:extLst>
          </p:cNvPr>
          <p:cNvSpPr txBox="1">
            <a:spLocks noChangeArrowheads="1"/>
          </p:cNvSpPr>
          <p:nvPr/>
        </p:nvSpPr>
        <p:spPr bwMode="auto">
          <a:xfrm>
            <a:off x="1379538" y="762000"/>
            <a:ext cx="5008562" cy="375602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0" name="Text Box 2">
            <a:extLst>
              <a:ext uri="{FF2B5EF4-FFF2-40B4-BE49-F238E27FC236}">
                <a16:creationId xmlns:a16="http://schemas.microsoft.com/office/drawing/2014/main" id="{9E611594-8969-41AF-A237-E3996D6E1FDF}"/>
              </a:ext>
            </a:extLst>
          </p:cNvPr>
          <p:cNvSpPr txBox="1">
            <a:spLocks noChangeArrowheads="1"/>
          </p:cNvSpPr>
          <p:nvPr>
            <p:ph type="body"/>
          </p:nvPr>
        </p:nvSpPr>
        <p:spPr bwMode="auto">
          <a:xfrm>
            <a:off x="1185863" y="4772025"/>
            <a:ext cx="5399087" cy="3803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a:t>This completes our introduction KRR.</a:t>
            </a:r>
          </a:p>
          <a:p>
            <a:r>
              <a:rPr lang="en-US" altLang="en-US"/>
              <a:t>In the next lecture we will review first order logic, focusing on the syntax of the language and its truth conditions and entailments.</a:t>
            </a:r>
          </a:p>
          <a:p>
            <a:r>
              <a:rPr lang="en-US" altLang="en-US"/>
              <a:t>FOL is the basis of nearly all other KR, including those subsets that have been applied to the Semantic Web.</a:t>
            </a:r>
          </a:p>
          <a:p>
            <a:r>
              <a:rPr lang="en-US" altLang="en-US"/>
              <a:t>Before considering various restrictions and extensions  of FOL,  we will also consider how to express useful concepts in FOL and how to use reasoning o derive implicit knowledge.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B3B4D5AE-77DB-4E5E-8671-6B09C5E76291}"/>
              </a:ext>
            </a:extLst>
          </p:cNvPr>
          <p:cNvSpPr>
            <a:spLocks noGrp="1" noChangeArrowheads="1" noTextEdit="1"/>
          </p:cNvSpPr>
          <p:nvPr>
            <p:ph type="sldImg"/>
          </p:nvPr>
        </p:nvSpPr>
        <p:spPr>
          <a:xfrm>
            <a:off x="1381125" y="762000"/>
            <a:ext cx="5000625" cy="3751263"/>
          </a:xfrm>
        </p:spPr>
      </p:sp>
      <p:sp>
        <p:nvSpPr>
          <p:cNvPr id="90115" name="Rectangle 3">
            <a:extLst>
              <a:ext uri="{FF2B5EF4-FFF2-40B4-BE49-F238E27FC236}">
                <a16:creationId xmlns:a16="http://schemas.microsoft.com/office/drawing/2014/main" id="{B8C9B16A-A0FD-4F57-B189-8A1853215951}"/>
              </a:ext>
            </a:extLst>
          </p:cNvPr>
          <p:cNvSpPr>
            <a:spLocks noGrp="1" noChangeArrowheads="1"/>
          </p:cNvSpPr>
          <p:nvPr>
            <p:ph type="body" idx="1"/>
          </p:nvPr>
        </p:nvSpPr>
        <p:spPr/>
        <p:txBody>
          <a:bodyPr/>
          <a:lstStyle/>
          <a:p>
            <a:r>
              <a:rPr lang="en-US" altLang="en-US"/>
              <a:t>Before we reflect on the meaning of the individual terms (knowledge, representation, and reasoning), we should</a:t>
            </a:r>
          </a:p>
          <a:p>
            <a:r>
              <a:rPr lang="en-US" altLang="en-US"/>
              <a:t>Consider one other philosophical point: normally when we think of knowledge, we assume there is some being that has the knowledge.</a:t>
            </a:r>
          </a:p>
          <a:p>
            <a:r>
              <a:rPr lang="en-US" altLang="en-US"/>
              <a:t>Whose knowledge are we talking about now?</a:t>
            </a:r>
          </a:p>
          <a:p>
            <a:r>
              <a:rPr lang="en-US" altLang="en-US"/>
              <a:t>Most of the time we will be considering some computer system that we are building, but sometimes we will consider other beings in the environment.</a:t>
            </a:r>
          </a:p>
          <a:p>
            <a:r>
              <a:rPr lang="en-US" altLang="en-US"/>
              <a:t>Here, I will use the term agent to refer to the entity that is doing the knowing (or doing an action of any sort).</a:t>
            </a:r>
          </a:p>
          <a:p>
            <a:r>
              <a:rPr lang="en-US" altLang="en-US"/>
              <a:t>Then we can distinguish facts that are true in the mind of some agent from facts that are taken to be universally true.</a:t>
            </a:r>
          </a:p>
          <a:p>
            <a:r>
              <a:rPr lang="en-US" altLang="en-US"/>
              <a:t>We will make this distinction when we define knowledge, but most of the time, the represented knowledge corresponds to a single agent, and so we can safely leave out the agent.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998AB683-38AC-4C84-95C4-37CF98B39281}"/>
              </a:ext>
            </a:extLst>
          </p:cNvPr>
          <p:cNvSpPr txBox="1">
            <a:spLocks noChangeArrowheads="1"/>
          </p:cNvSpPr>
          <p:nvPr/>
        </p:nvSpPr>
        <p:spPr bwMode="auto">
          <a:xfrm>
            <a:off x="1597025" y="1004888"/>
            <a:ext cx="4576763" cy="343217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5" name="Text Box 3">
            <a:extLst>
              <a:ext uri="{FF2B5EF4-FFF2-40B4-BE49-F238E27FC236}">
                <a16:creationId xmlns:a16="http://schemas.microsoft.com/office/drawing/2014/main" id="{1F136680-3509-4A29-B1BC-26C54E886D26}"/>
              </a:ext>
            </a:extLst>
          </p:cNvPr>
          <p:cNvSpPr txBox="1">
            <a:spLocks noChangeArrowheads="1"/>
          </p:cNvSpPr>
          <p:nvPr>
            <p:ph type="body"/>
          </p:nvPr>
        </p:nvSpPr>
        <p:spPr bwMode="auto">
          <a:xfrm>
            <a:off x="1185863" y="4772025"/>
            <a:ext cx="5399087" cy="38036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a:t>When we talk about symbols, most of the time we will be talking about them as part of a logic.</a:t>
            </a:r>
          </a:p>
          <a:p>
            <a:r>
              <a:rPr lang="en-US" altLang="en-US"/>
              <a:t>Logics are expressive, have well-defined semantics, and support reasoning.</a:t>
            </a:r>
          </a:p>
          <a:p>
            <a:r>
              <a:rPr lang="en-US" altLang="en-US"/>
              <a:t>There are several variations of logic because in its full-expressiveness, logic is undecidable.</a:t>
            </a:r>
          </a:p>
          <a:p>
            <a:r>
              <a:rPr lang="en-US" altLang="en-US"/>
              <a:t>Different logics make it easier or harder to say things, and make it easier or harder to do automated reasoning.</a:t>
            </a:r>
          </a:p>
          <a:p>
            <a:r>
              <a:rPr lang="en-US" altLang="en-US"/>
              <a:t>Part of what you want to learn is how to select a logic and reasoner that is just powerful enough to do what is needed in time that meets the resource constraints of the problem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6D23A84F-4C33-459F-8F05-CE1DF826E96C}"/>
              </a:ext>
            </a:extLst>
          </p:cNvPr>
          <p:cNvSpPr>
            <a:spLocks noGrp="1" noChangeArrowheads="1" noTextEdit="1"/>
          </p:cNvSpPr>
          <p:nvPr>
            <p:ph type="sldImg"/>
          </p:nvPr>
        </p:nvSpPr>
        <p:spPr>
          <a:xfrm>
            <a:off x="1381125" y="762000"/>
            <a:ext cx="5000625" cy="3751263"/>
          </a:xfrm>
        </p:spPr>
      </p:sp>
      <p:sp>
        <p:nvSpPr>
          <p:cNvPr id="91139" name="Rectangle 3">
            <a:extLst>
              <a:ext uri="{FF2B5EF4-FFF2-40B4-BE49-F238E27FC236}">
                <a16:creationId xmlns:a16="http://schemas.microsoft.com/office/drawing/2014/main" id="{87442D15-7709-4ECA-A905-1435B8D337B9}"/>
              </a:ext>
            </a:extLst>
          </p:cNvPr>
          <p:cNvSpPr>
            <a:spLocks noGrp="1" noChangeArrowheads="1"/>
          </p:cNvSpPr>
          <p:nvPr>
            <p:ph type="body" idx="1"/>
          </p:nvPr>
        </p:nvSpPr>
        <p:spPr/>
        <p:txBody>
          <a:bodyPr/>
          <a:lstStyle/>
          <a:p>
            <a:r>
              <a:rPr lang="en-US" altLang="en-US" sz="1400"/>
              <a:t>One application of a very constrained form of logic is the so-called Semantic Web.</a:t>
            </a:r>
          </a:p>
          <a:p>
            <a:endParaRPr lang="en-US" altLang="en-US" sz="1400"/>
          </a:p>
          <a:p>
            <a:r>
              <a:rPr lang="en-US" altLang="en-US" sz="1400"/>
              <a:t>The Semantic Web aims to make the meaning of web content machine accessible. It involves the definition</a:t>
            </a:r>
          </a:p>
          <a:p>
            <a:r>
              <a:rPr lang="en-US" altLang="en-US" sz="1400"/>
              <a:t>Of objects and relations between them.</a:t>
            </a:r>
          </a:p>
          <a:p>
            <a:endParaRPr lang="en-US" altLang="en-US" sz="1400"/>
          </a:p>
          <a:p>
            <a:r>
              <a:rPr lang="en-US" altLang="en-US" sz="1400"/>
              <a:t>The different proposed layers of the Semantic Web all use languages that are limited in their expressiveness so they will be easy to process.</a:t>
            </a:r>
          </a:p>
          <a:p>
            <a:endParaRPr lang="en-US" altLang="en-US" sz="1400"/>
          </a:p>
          <a:p>
            <a:r>
              <a:rPr lang="en-US" altLang="en-US" sz="1400"/>
              <a:t>The lowest level is simply XML, which is not a logic at all, because there is no semantics, and no clear way to provide one.</a:t>
            </a:r>
          </a:p>
          <a:p>
            <a:r>
              <a:rPr lang="en-US" altLang="en-US" sz="1400"/>
              <a:t>The next level is RDF, which is a basic data model, that allows one to write simple statements about resources. It is a subset of grounded FOL (there are no variables only constants) and only binary predicates.</a:t>
            </a:r>
          </a:p>
          <a:p>
            <a:r>
              <a:rPr lang="en-US" altLang="en-US" sz="1400"/>
              <a:t>The next level is RDF schema, which adds a subclass and property hierarchy and range restrictions on properties.</a:t>
            </a:r>
          </a:p>
          <a:p>
            <a:r>
              <a:rPr lang="en-US" altLang="en-US" sz="1400"/>
              <a:t>Then we would get to the Web Ontology Language, abbreviated as OWL. OWL supports additional types of statements including disjointness of classes, cardinality restrictions on properties, and transitivity of properties. (There are actually several variants of OWL, each with varying degrees of expressiveness and decidability).</a:t>
            </a:r>
          </a:p>
          <a:p>
            <a:endParaRPr lang="en-US" altLang="en-US" sz="1400"/>
          </a:p>
          <a:p>
            <a:r>
              <a:rPr lang="en-US" altLang="en-US" sz="1400"/>
              <a:t>Above OWL would be a proof layer which involves deduction and the representation of proofs.</a:t>
            </a:r>
            <a:endParaRPr lang="en-US" altLang="en-US"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B8B1AC9F-8A33-46B1-A5AA-5AB3EFEE52AB}"/>
              </a:ext>
            </a:extLst>
          </p:cNvPr>
          <p:cNvSpPr>
            <a:spLocks noGrp="1" noChangeArrowheads="1" noTextEdit="1"/>
          </p:cNvSpPr>
          <p:nvPr>
            <p:ph type="sldImg"/>
          </p:nvPr>
        </p:nvSpPr>
        <p:spPr>
          <a:xfrm>
            <a:off x="1381125" y="762000"/>
            <a:ext cx="5000625" cy="3751263"/>
          </a:xfrm>
        </p:spPr>
      </p:sp>
      <p:sp>
        <p:nvSpPr>
          <p:cNvPr id="70659" name="Rectangle 3">
            <a:extLst>
              <a:ext uri="{FF2B5EF4-FFF2-40B4-BE49-F238E27FC236}">
                <a16:creationId xmlns:a16="http://schemas.microsoft.com/office/drawing/2014/main" id="{E63AA323-897E-4FA3-94E1-066478652BA6}"/>
              </a:ext>
            </a:extLst>
          </p:cNvPr>
          <p:cNvSpPr>
            <a:spLocks noGrp="1" noChangeArrowheads="1"/>
          </p:cNvSpPr>
          <p:nvPr>
            <p:ph type="body" idx="1"/>
          </p:nvPr>
        </p:nvSpPr>
        <p:spPr/>
        <p:txBody>
          <a:bodyPr/>
          <a:lstStyle/>
          <a:p>
            <a:r>
              <a:rPr lang="en-US" altLang="en-US"/>
              <a:t>Now we will consider some of the fundamental or philosophical issues that underly </a:t>
            </a:r>
          </a:p>
          <a:p>
            <a:r>
              <a:rPr lang="en-US" altLang="en-US"/>
              <a:t>Knowledge representation and reasoning.</a:t>
            </a:r>
          </a:p>
          <a:p>
            <a:r>
              <a:rPr lang="en-US" altLang="en-US"/>
              <a:t>Lets consider each of these three concepts in turn.</a:t>
            </a:r>
          </a:p>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61392643-E4CD-494A-94C6-85AB5A6C0C5F}"/>
              </a:ext>
            </a:extLst>
          </p:cNvPr>
          <p:cNvSpPr>
            <a:spLocks noGrp="1" noChangeArrowheads="1" noTextEdit="1"/>
          </p:cNvSpPr>
          <p:nvPr>
            <p:ph type="sldImg"/>
          </p:nvPr>
        </p:nvSpPr>
        <p:spPr>
          <a:xfrm>
            <a:off x="1381125" y="762000"/>
            <a:ext cx="5000625" cy="3751263"/>
          </a:xfrm>
        </p:spPr>
      </p:sp>
      <p:sp>
        <p:nvSpPr>
          <p:cNvPr id="71683" name="Rectangle 3">
            <a:extLst>
              <a:ext uri="{FF2B5EF4-FFF2-40B4-BE49-F238E27FC236}">
                <a16:creationId xmlns:a16="http://schemas.microsoft.com/office/drawing/2014/main" id="{E3C33BF1-5AC4-43A4-BD9B-785AAB88F226}"/>
              </a:ext>
            </a:extLst>
          </p:cNvPr>
          <p:cNvSpPr>
            <a:spLocks noGrp="1" noChangeArrowheads="1"/>
          </p:cNvSpPr>
          <p:nvPr>
            <p:ph type="body" idx="1"/>
          </p:nvPr>
        </p:nvSpPr>
        <p:spPr/>
        <p:txBody>
          <a:bodyPr/>
          <a:lstStyle/>
          <a:p>
            <a:r>
              <a:rPr lang="en-US" altLang="en-US"/>
              <a:t>First, what do we mean by knowledge.</a:t>
            </a:r>
          </a:p>
          <a:p>
            <a:r>
              <a:rPr lang="en-US" altLang="en-US"/>
              <a:t>Knowledge is a mental state, one of many, that holds of an agent and some statement (called a proposition).</a:t>
            </a:r>
          </a:p>
          <a:p>
            <a:endParaRPr lang="en-US" altLang="en-US"/>
          </a:p>
          <a:p>
            <a:r>
              <a:rPr lang="en-US" altLang="en-US"/>
              <a:t>Knowing, hoping, thinking, remembering: these are all examples of mental states. Our language is rich with them.</a:t>
            </a:r>
          </a:p>
          <a:p>
            <a:r>
              <a:rPr lang="en-US" altLang="en-US"/>
              <a:t>Formally, we call the relationships “propositional attitudes” and they appear as verbs in our language.</a:t>
            </a:r>
          </a:p>
          <a:p>
            <a:r>
              <a:rPr lang="en-US" altLang="en-US"/>
              <a:t>One special case is believing. Believing seems to express a judgment of an agent about the truth of some statement.</a:t>
            </a:r>
          </a:p>
          <a:p>
            <a:r>
              <a:rPr lang="en-US" altLang="en-US"/>
              <a:t>Belief is also somewhat special, because we assume that the agent is aware of his belief, that is that he would</a:t>
            </a:r>
          </a:p>
          <a:p>
            <a:r>
              <a:rPr lang="en-US" altLang="en-US"/>
              <a:t>Believe that he believes it is raining, and so on. For now we will keep it simple though.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CBDD2D54-0487-4356-A57B-779FC3C63B33}"/>
              </a:ext>
            </a:extLst>
          </p:cNvPr>
          <p:cNvSpPr>
            <a:spLocks noGrp="1" noChangeArrowheads="1" noTextEdit="1"/>
          </p:cNvSpPr>
          <p:nvPr>
            <p:ph type="sldImg"/>
          </p:nvPr>
        </p:nvSpPr>
        <p:spPr>
          <a:xfrm>
            <a:off x="1381125" y="762000"/>
            <a:ext cx="5000625" cy="3751263"/>
          </a:xfrm>
        </p:spPr>
      </p:sp>
      <p:sp>
        <p:nvSpPr>
          <p:cNvPr id="72707" name="Rectangle 3">
            <a:extLst>
              <a:ext uri="{FF2B5EF4-FFF2-40B4-BE49-F238E27FC236}">
                <a16:creationId xmlns:a16="http://schemas.microsoft.com/office/drawing/2014/main" id="{B5456254-805B-4A18-A44A-EE7BD3A66652}"/>
              </a:ext>
            </a:extLst>
          </p:cNvPr>
          <p:cNvSpPr>
            <a:spLocks noGrp="1" noChangeArrowheads="1"/>
          </p:cNvSpPr>
          <p:nvPr>
            <p:ph type="body" idx="1"/>
          </p:nvPr>
        </p:nvSpPr>
        <p:spPr/>
        <p:txBody>
          <a:bodyPr/>
          <a:lstStyle/>
          <a:p>
            <a:r>
              <a:rPr lang="en-US" altLang="en-US"/>
              <a:t>The key idea we will keep in mind is that of the agent who is having the mental attitude toward something.</a:t>
            </a:r>
          </a:p>
          <a:p>
            <a:r>
              <a:rPr lang="en-US" altLang="en-US"/>
              <a:t>Knowledge is like belief, except that there is an implied reference to the world outside the agent.</a:t>
            </a:r>
          </a:p>
          <a:p>
            <a:r>
              <a:rPr lang="en-US" altLang="en-US"/>
              <a:t>Thus, we sometimes say that knowledge is true belief.</a:t>
            </a:r>
          </a:p>
          <a:p>
            <a:endParaRPr lang="en-US" altLang="en-US"/>
          </a:p>
          <a:p>
            <a:r>
              <a:rPr lang="en-US" altLang="en-US"/>
              <a:t>To capture this distinction completely we might need different models, each with their own mapping to truth values (called an interpretation).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F9DC91D8-C53F-4A94-8073-C354D79E445B}"/>
              </a:ext>
            </a:extLst>
          </p:cNvPr>
          <p:cNvSpPr>
            <a:spLocks noGrp="1" noChangeArrowheads="1" noTextEdit="1"/>
          </p:cNvSpPr>
          <p:nvPr>
            <p:ph type="sldImg"/>
          </p:nvPr>
        </p:nvSpPr>
        <p:spPr>
          <a:xfrm>
            <a:off x="1381125" y="762000"/>
            <a:ext cx="5000625" cy="3751263"/>
          </a:xfrm>
        </p:spPr>
      </p:sp>
      <p:sp>
        <p:nvSpPr>
          <p:cNvPr id="73731" name="Rectangle 3">
            <a:extLst>
              <a:ext uri="{FF2B5EF4-FFF2-40B4-BE49-F238E27FC236}">
                <a16:creationId xmlns:a16="http://schemas.microsoft.com/office/drawing/2014/main" id="{9ED96459-1899-4C6C-9A93-652BB2638710}"/>
              </a:ext>
            </a:extLst>
          </p:cNvPr>
          <p:cNvSpPr>
            <a:spLocks noGrp="1" noChangeArrowheads="1"/>
          </p:cNvSpPr>
          <p:nvPr>
            <p:ph type="body" idx="1"/>
          </p:nvPr>
        </p:nvSpPr>
        <p:spPr/>
        <p:txBody>
          <a:bodyPr/>
          <a:lstStyle/>
          <a:p>
            <a:r>
              <a:rPr lang="en-US" altLang="en-US" sz="1000"/>
              <a:t>Okay, so now we can consider the second question, what is representation.</a:t>
            </a:r>
          </a:p>
          <a:p>
            <a:r>
              <a:rPr lang="en-US" altLang="en-US" sz="1000"/>
              <a:t>**</a:t>
            </a:r>
          </a:p>
          <a:p>
            <a:r>
              <a:rPr lang="en-US" altLang="en-US" sz="1000"/>
              <a:t>Representation is a link between two domains, such that the first is meant to stand for the second.</a:t>
            </a:r>
          </a:p>
          <a:p>
            <a:r>
              <a:rPr lang="en-US" altLang="en-US" sz="1000"/>
              <a:t>**</a:t>
            </a:r>
          </a:p>
          <a:p>
            <a:r>
              <a:rPr lang="en-US" altLang="en-US" sz="1000"/>
              <a:t>Since we might have multiple layers of representation, lets keep it simple and think of the second one, the represented domain, as the real world.</a:t>
            </a:r>
          </a:p>
          <a:p>
            <a:r>
              <a:rPr lang="en-US" altLang="en-US" sz="1000"/>
              <a:t>The real world is not entirely accessible to an agent, who is limited to the percepts that he receives from his sensors.</a:t>
            </a:r>
          </a:p>
          <a:p>
            <a:r>
              <a:rPr lang="en-US" altLang="en-US" sz="1000"/>
              <a:t>In people that would be eyes, ears, nose, etc.</a:t>
            </a:r>
          </a:p>
          <a:p>
            <a:r>
              <a:rPr lang="en-US" altLang="en-US" sz="1000"/>
              <a:t>In computers it would might be only the ability to read characters from a file or keyboard buffer.</a:t>
            </a:r>
          </a:p>
          <a:p>
            <a:r>
              <a:rPr lang="en-US" altLang="en-US" sz="1000"/>
              <a:t>**</a:t>
            </a:r>
          </a:p>
          <a:p>
            <a:r>
              <a:rPr lang="en-US" altLang="en-US" sz="1000"/>
              <a:t>The representor domain then uses symbols, each corresponding to the objects in its domain that it has access to.</a:t>
            </a:r>
          </a:p>
          <a:p>
            <a:r>
              <a:rPr lang="en-US" altLang="en-US" sz="1000"/>
              <a:t>For example, it uses numerals to represent numbers or quantities. </a:t>
            </a:r>
          </a:p>
          <a:p>
            <a:r>
              <a:rPr lang="en-US" altLang="en-US" sz="1000"/>
              <a:t>It uses names to represent objects</a:t>
            </a:r>
          </a:p>
          <a:p>
            <a:r>
              <a:rPr lang="en-US" altLang="en-US" sz="1000"/>
              <a:t>It uses sentences in some language to represent propositions.</a:t>
            </a:r>
          </a:p>
          <a:p>
            <a:r>
              <a:rPr lang="en-US" altLang="en-US" sz="1000"/>
              <a:t>**</a:t>
            </a:r>
          </a:p>
          <a:p>
            <a:r>
              <a:rPr lang="en-US" altLang="en-US" sz="1000"/>
              <a:t>The mapping from representor to represented corresponds to the semantics of the representation.</a:t>
            </a:r>
          </a:p>
          <a:p>
            <a:r>
              <a:rPr lang="en-US" altLang="en-US" sz="1000"/>
              <a:t>Whem the mapping is part of the real world, to access the semantics in a machine, we would need to represent this mapping, that we willl call the interpretation.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7ABF-C3C7-4775-B5B8-9EE581EBEDD4}"/>
              </a:ext>
            </a:extLst>
          </p:cNvPr>
          <p:cNvSpPr>
            <a:spLocks noGrp="1"/>
          </p:cNvSpPr>
          <p:nvPr>
            <p:ph type="ctrTitle"/>
          </p:nvPr>
        </p:nvSpPr>
        <p:spPr>
          <a:xfrm>
            <a:off x="1260475" y="1236663"/>
            <a:ext cx="7559675" cy="2632075"/>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229301-5C5E-4693-8A1D-9403FAEFDC9C}"/>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B203AD-DA98-4261-BD87-392A29B4271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099FBAE-FDC4-493C-A063-21D79FDBF201}"/>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341953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11B59-4BB9-469B-98B6-E2FA962EA4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AA46AA-D62D-4A8B-8453-AB818ECFE5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C9C9C-5230-4504-A3AC-13E0A27CCA7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C75EA541-90C4-4A88-AC73-77D0B32F288D}"/>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467412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404929-843C-49C1-AAB6-9A1C79FCB2EC}"/>
              </a:ext>
            </a:extLst>
          </p:cNvPr>
          <p:cNvSpPr>
            <a:spLocks noGrp="1"/>
          </p:cNvSpPr>
          <p:nvPr>
            <p:ph type="title" orient="vert"/>
          </p:nvPr>
        </p:nvSpPr>
        <p:spPr>
          <a:xfrm>
            <a:off x="6653213" y="838200"/>
            <a:ext cx="1785937" cy="50990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8EE09A-B0FC-4CB9-867E-006144204DC7}"/>
              </a:ext>
            </a:extLst>
          </p:cNvPr>
          <p:cNvSpPr>
            <a:spLocks noGrp="1"/>
          </p:cNvSpPr>
          <p:nvPr>
            <p:ph type="body" orient="vert" idx="1"/>
          </p:nvPr>
        </p:nvSpPr>
        <p:spPr>
          <a:xfrm>
            <a:off x="1295400" y="838200"/>
            <a:ext cx="5205413" cy="5099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FB375-88C8-45D7-BA6F-9920F40387F5}"/>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0A0312B-532A-4FF6-B24D-DEC952D70B1B}"/>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260317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8004-E297-4EE7-B2B9-0DBA0F428CA2}"/>
              </a:ext>
            </a:extLst>
          </p:cNvPr>
          <p:cNvSpPr>
            <a:spLocks noGrp="1"/>
          </p:cNvSpPr>
          <p:nvPr>
            <p:ph type="title"/>
          </p:nvPr>
        </p:nvSpPr>
        <p:spPr>
          <a:xfrm>
            <a:off x="1295400" y="838200"/>
            <a:ext cx="7143750" cy="11557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EB265E22-F8C2-476F-AF86-C23F4250EFFE}"/>
              </a:ext>
            </a:extLst>
          </p:cNvPr>
          <p:cNvSpPr>
            <a:spLocks noGrp="1"/>
          </p:cNvSpPr>
          <p:nvPr>
            <p:ph type="dt" sz="half" idx="10"/>
          </p:nvPr>
        </p:nvSpPr>
        <p:spPr>
          <a:xfrm>
            <a:off x="6224588" y="363538"/>
            <a:ext cx="2611437" cy="341312"/>
          </a:xfrm>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66FD2003-F41C-4FAB-B446-E91CBA3F45ED}"/>
              </a:ext>
            </a:extLst>
          </p:cNvPr>
          <p:cNvSpPr>
            <a:spLocks noGrp="1"/>
          </p:cNvSpPr>
          <p:nvPr>
            <p:ph type="ftr" sz="quarter" idx="11"/>
          </p:nvPr>
        </p:nvSpPr>
        <p:spPr>
          <a:xfrm>
            <a:off x="1692275" y="363538"/>
            <a:ext cx="4346575" cy="339725"/>
          </a:xfrm>
        </p:spPr>
        <p:txBody>
          <a:bodyPr/>
          <a:lstStyle>
            <a:lvl1pPr>
              <a:defRPr/>
            </a:lvl1pPr>
          </a:lstStyle>
          <a:p>
            <a:pPr>
              <a:defRPr/>
            </a:pPr>
            <a:endParaRPr lang="en-US"/>
          </a:p>
        </p:txBody>
      </p:sp>
    </p:spTree>
    <p:extLst>
      <p:ext uri="{BB962C8B-B14F-4D97-AF65-F5344CB8AC3E}">
        <p14:creationId xmlns:p14="http://schemas.microsoft.com/office/powerpoint/2010/main" val="380460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DD40-53D8-444B-B854-FE41C1C099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1A530-2BB4-4F00-9C87-818B6284A1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6FC34-0720-480A-AE5B-E6EFFF4D33B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62EC2A5-9EAF-48DE-8FF4-5BE2CD7B79C3}"/>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310861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9A3A-6EA8-4B94-AD84-C1BD2A30D6E5}"/>
              </a:ext>
            </a:extLst>
          </p:cNvPr>
          <p:cNvSpPr>
            <a:spLocks noGrp="1"/>
          </p:cNvSpPr>
          <p:nvPr>
            <p:ph type="title"/>
          </p:nvPr>
        </p:nvSpPr>
        <p:spPr>
          <a:xfrm>
            <a:off x="687388" y="1884363"/>
            <a:ext cx="8694737" cy="31448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8FDC1C-B50F-432F-B865-0D3A99B5D578}"/>
              </a:ext>
            </a:extLst>
          </p:cNvPr>
          <p:cNvSpPr>
            <a:spLocks noGrp="1"/>
          </p:cNvSpPr>
          <p:nvPr>
            <p:ph type="body" idx="1"/>
          </p:nvPr>
        </p:nvSpPr>
        <p:spPr>
          <a:xfrm>
            <a:off x="687388" y="5059363"/>
            <a:ext cx="8694737" cy="16525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46F65A2A-0C2B-4470-9144-D3B14D10C00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862945F-B41F-4B5D-B337-CB8EBCFEFA8C}"/>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994103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9D20-F121-4D26-9C4D-A827B03695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512FDF-0BE1-486C-88D9-21EEFC73062F}"/>
              </a:ext>
            </a:extLst>
          </p:cNvPr>
          <p:cNvSpPr>
            <a:spLocks noGrp="1"/>
          </p:cNvSpPr>
          <p:nvPr>
            <p:ph sz="half" idx="1"/>
          </p:nvPr>
        </p:nvSpPr>
        <p:spPr>
          <a:xfrm>
            <a:off x="1295400" y="2133600"/>
            <a:ext cx="3495675" cy="380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CBF8CA-DA75-4969-97F0-DD3B5E27012A}"/>
              </a:ext>
            </a:extLst>
          </p:cNvPr>
          <p:cNvSpPr>
            <a:spLocks noGrp="1"/>
          </p:cNvSpPr>
          <p:nvPr>
            <p:ph sz="half" idx="2"/>
          </p:nvPr>
        </p:nvSpPr>
        <p:spPr>
          <a:xfrm>
            <a:off x="4943475" y="2133600"/>
            <a:ext cx="3495675" cy="380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1DD10C-D1B1-40E0-8A77-645656F591DE}"/>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B4AF7461-99DA-4F61-B5DB-953252E6660F}"/>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84743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F4DE-A6D8-4A1E-A0BF-1CA644AAFDB6}"/>
              </a:ext>
            </a:extLst>
          </p:cNvPr>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FCC01E-4060-4DD5-B20D-4237BB82F83E}"/>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6DE582-D056-4781-BE85-8D87DCAE1469}"/>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F88CF7-D5D6-439A-A51F-03DDC6048B07}"/>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6828F5-D28D-42A6-830B-5556B87E8ED7}"/>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5583A3-0573-4C79-B258-DB7A89D85999}"/>
              </a:ext>
            </a:extLst>
          </p:cNvPr>
          <p:cNvSpPr>
            <a:spLocks noGrp="1"/>
          </p:cNvSpPr>
          <p:nvPr>
            <p:ph type="dt" sz="half" idx="10"/>
          </p:nvPr>
        </p:nvSpPr>
        <p:spPr/>
        <p:txBody>
          <a:bodyPr/>
          <a:lstStyle>
            <a:lvl1pPr>
              <a:defRPr/>
            </a:lvl1pPr>
          </a:lstStyle>
          <a:p>
            <a:pPr>
              <a:defRPr/>
            </a:pPr>
            <a:endParaRPr lang="en-US"/>
          </a:p>
        </p:txBody>
      </p:sp>
      <p:sp>
        <p:nvSpPr>
          <p:cNvPr id="8" name="Footer Placeholder 7">
            <a:extLst>
              <a:ext uri="{FF2B5EF4-FFF2-40B4-BE49-F238E27FC236}">
                <a16:creationId xmlns:a16="http://schemas.microsoft.com/office/drawing/2014/main" id="{6D8CB22F-EE9D-40A9-BF30-F69F799C5785}"/>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6776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13275-7F21-44ED-8CE2-6C0AC60C62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16B3D9-05F1-4BEB-ABA5-FD72E2A37F20}"/>
              </a:ext>
            </a:extLst>
          </p:cNvPr>
          <p:cNvSpPr>
            <a:spLocks noGrp="1"/>
          </p:cNvSpPr>
          <p:nvPr>
            <p:ph type="dt" sz="half" idx="10"/>
          </p:nvPr>
        </p:nvSpPr>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35FB11CF-CF72-49B7-9119-9FB9B0BDF261}"/>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01956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3A15DC-8922-4648-ABBC-4DBFFACBF4F6}"/>
              </a:ext>
            </a:extLst>
          </p:cNvPr>
          <p:cNvSpPr>
            <a:spLocks noGrp="1"/>
          </p:cNvSpPr>
          <p:nvPr>
            <p:ph type="dt" sz="half" idx="10"/>
          </p:nvPr>
        </p:nvSpPr>
        <p:spPr/>
        <p:txBody>
          <a:bodyPr/>
          <a:lstStyle>
            <a:lvl1pPr>
              <a:defRPr/>
            </a:lvl1pPr>
          </a:lstStyle>
          <a:p>
            <a:pPr>
              <a:defRPr/>
            </a:pPr>
            <a:endParaRPr lang="en-US"/>
          </a:p>
        </p:txBody>
      </p:sp>
      <p:sp>
        <p:nvSpPr>
          <p:cNvPr id="3" name="Footer Placeholder 2">
            <a:extLst>
              <a:ext uri="{FF2B5EF4-FFF2-40B4-BE49-F238E27FC236}">
                <a16:creationId xmlns:a16="http://schemas.microsoft.com/office/drawing/2014/main" id="{89727BD1-765A-421C-A0E4-C657341B970A}"/>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788342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0257-CB35-4731-95F2-08D840CDAAA5}"/>
              </a:ext>
            </a:extLst>
          </p:cNvPr>
          <p:cNvSpPr>
            <a:spLocks noGrp="1"/>
          </p:cNvSpPr>
          <p:nvPr>
            <p:ph type="title"/>
          </p:nvPr>
        </p:nvSpPr>
        <p:spPr>
          <a:xfrm>
            <a:off x="693738" y="503238"/>
            <a:ext cx="3251200" cy="17653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107DB8-431A-415A-8D99-37CB623A3900}"/>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31B7B6-8FFB-4097-8723-7B3B9C3E2665}"/>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7F0E04-AC67-473A-A8B7-D55D28CF35E3}"/>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771A906B-5D37-4F4C-82EA-5DA3530EF45D}"/>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790594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75ECC-AE54-480B-A245-2DDF147F793E}"/>
              </a:ext>
            </a:extLst>
          </p:cNvPr>
          <p:cNvSpPr>
            <a:spLocks noGrp="1"/>
          </p:cNvSpPr>
          <p:nvPr>
            <p:ph type="title"/>
          </p:nvPr>
        </p:nvSpPr>
        <p:spPr>
          <a:xfrm>
            <a:off x="693738" y="503238"/>
            <a:ext cx="3251200" cy="17653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51F90D-D89F-4175-89F3-CC530A97B6B9}"/>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981DD4-D369-479A-AF30-B3EFA33CF1F6}"/>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C09720-0FE4-4EE2-8C75-AF8422A1C756}"/>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2E302E25-20B4-4DBE-BCFD-EF95B9CDEACB}"/>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192718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EC2E6-2DE8-4F6F-9F2F-9CFA0CE0AD66}"/>
              </a:ext>
            </a:extLst>
          </p:cNvPr>
          <p:cNvSpPr/>
          <p:nvPr/>
        </p:nvSpPr>
        <p:spPr>
          <a:xfrm>
            <a:off x="0" y="2222500"/>
            <a:ext cx="10080625" cy="4570413"/>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2163" name="Picture 6">
            <a:extLst>
              <a:ext uri="{FF2B5EF4-FFF2-40B4-BE49-F238E27FC236}">
                <a16:creationId xmlns:a16="http://schemas.microsoft.com/office/drawing/2014/main" id="{F58A9F72-EB87-44AA-BDF1-1F6FDBE98203}"/>
              </a:ext>
            </a:extLst>
          </p:cNvPr>
          <p:cNvPicPr>
            <a:picLocks noChangeAspect="1" noChangeArrowheads="1"/>
          </p:cNvPicPr>
          <p:nvPr>
            <p:custDataLst>
              <p:tags r:id="rId14"/>
            </p:custDataLst>
          </p:nvPr>
        </p:nvPicPr>
        <p:blipFill>
          <a:blip r:embed="rId16">
            <a:extLst>
              <a:ext uri="{28A0092B-C50C-407E-A947-70E740481C1C}">
                <a14:useLocalDpi xmlns:a14="http://schemas.microsoft.com/office/drawing/2010/main" val="0"/>
              </a:ext>
            </a:extLst>
          </a:blip>
          <a:srcRect t="2873" b="-2873"/>
          <a:stretch>
            <a:fillRect/>
          </a:stretch>
        </p:blipFill>
        <p:spPr bwMode="auto">
          <a:xfrm>
            <a:off x="0" y="6792913"/>
            <a:ext cx="10080625"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Placeholder 1">
            <a:extLst>
              <a:ext uri="{FF2B5EF4-FFF2-40B4-BE49-F238E27FC236}">
                <a16:creationId xmlns:a16="http://schemas.microsoft.com/office/drawing/2014/main" id="{08D9BE41-E448-4E2B-927A-4F9516EEDD37}"/>
              </a:ext>
            </a:extLst>
          </p:cNvPr>
          <p:cNvSpPr>
            <a:spLocks noGrp="1" noChangeArrowheads="1"/>
          </p:cNvSpPr>
          <p:nvPr>
            <p:ph type="title"/>
          </p:nvPr>
        </p:nvSpPr>
        <p:spPr bwMode="auto">
          <a:xfrm>
            <a:off x="1295400" y="838200"/>
            <a:ext cx="714375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92165" name="Text Placeholder 2">
            <a:extLst>
              <a:ext uri="{FF2B5EF4-FFF2-40B4-BE49-F238E27FC236}">
                <a16:creationId xmlns:a16="http://schemas.microsoft.com/office/drawing/2014/main" id="{D444B088-E64E-4FB8-9B05-65FBFFAA0BBC}"/>
              </a:ext>
            </a:extLst>
          </p:cNvPr>
          <p:cNvSpPr>
            <a:spLocks noGrp="1" noChangeArrowheads="1"/>
          </p:cNvSpPr>
          <p:nvPr>
            <p:ph type="body" idx="1"/>
          </p:nvPr>
        </p:nvSpPr>
        <p:spPr bwMode="auto">
          <a:xfrm>
            <a:off x="1295400" y="2133600"/>
            <a:ext cx="7143750"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9EF8833-727D-4746-BF8B-AA3B55AA74AC}"/>
              </a:ext>
            </a:extLst>
          </p:cNvPr>
          <p:cNvSpPr>
            <a:spLocks noGrp="1"/>
          </p:cNvSpPr>
          <p:nvPr>
            <p:ph type="dt" sz="half" idx="2"/>
          </p:nvPr>
        </p:nvSpPr>
        <p:spPr>
          <a:xfrm>
            <a:off x="6224588" y="363538"/>
            <a:ext cx="2611437" cy="341312"/>
          </a:xfrm>
          <a:prstGeom prst="rect">
            <a:avLst/>
          </a:prstGeom>
        </p:spPr>
        <p:txBody>
          <a:bodyPr vert="horz" lIns="91440" tIns="45720" rIns="91440" bIns="45720" rtlCol="0" anchor="ctr"/>
          <a:lstStyle>
            <a:lvl1pPr algn="r" eaLnBrk="1" fontAlgn="auto" hangingPunct="1">
              <a:spcBef>
                <a:spcPts val="0"/>
              </a:spcBef>
              <a:spcAft>
                <a:spcPts val="0"/>
              </a:spcAft>
              <a:defRPr sz="1102" dirty="0">
                <a:solidFill>
                  <a:schemeClr val="tx1">
                    <a:tint val="75000"/>
                  </a:schemeClr>
                </a:solidFill>
                <a:latin typeface="+mn-lt"/>
              </a:defRPr>
            </a:lvl1pPr>
          </a:lstStyle>
          <a:p>
            <a:pPr>
              <a:defRPr/>
            </a:pPr>
            <a:endParaRPr lang="en-US"/>
          </a:p>
        </p:txBody>
      </p:sp>
      <p:sp>
        <p:nvSpPr>
          <p:cNvPr id="5" name="Footer Placeholder 4">
            <a:extLst>
              <a:ext uri="{FF2B5EF4-FFF2-40B4-BE49-F238E27FC236}">
                <a16:creationId xmlns:a16="http://schemas.microsoft.com/office/drawing/2014/main" id="{1728D9D8-81F6-4250-92BE-98EEA02FFE8D}"/>
              </a:ext>
            </a:extLst>
          </p:cNvPr>
          <p:cNvSpPr>
            <a:spLocks noGrp="1"/>
          </p:cNvSpPr>
          <p:nvPr>
            <p:ph type="ftr" sz="quarter" idx="3"/>
          </p:nvPr>
        </p:nvSpPr>
        <p:spPr>
          <a:xfrm>
            <a:off x="1692275" y="363538"/>
            <a:ext cx="4346575" cy="339725"/>
          </a:xfrm>
          <a:prstGeom prst="rect">
            <a:avLst/>
          </a:prstGeom>
        </p:spPr>
        <p:txBody>
          <a:bodyPr vert="horz" lIns="91440" tIns="45720" rIns="91440" bIns="45720" rtlCol="0" anchor="ctr"/>
          <a:lstStyle>
            <a:lvl1pPr algn="l" eaLnBrk="1" fontAlgn="auto" hangingPunct="1">
              <a:spcBef>
                <a:spcPts val="0"/>
              </a:spcBef>
              <a:spcAft>
                <a:spcPts val="0"/>
              </a:spcAft>
              <a:defRPr sz="1102">
                <a:solidFill>
                  <a:schemeClr val="tx1">
                    <a:tint val="75000"/>
                  </a:schemeClr>
                </a:solidFill>
                <a:latin typeface="+mn-lt"/>
              </a:defRPr>
            </a:lvl1pPr>
          </a:lstStyle>
          <a:p>
            <a:pPr>
              <a:defRPr/>
            </a:pPr>
            <a:endParaRPr lang="en-US"/>
          </a:p>
        </p:txBody>
      </p:sp>
      <p:cxnSp>
        <p:nvCxnSpPr>
          <p:cNvPr id="12" name="Straight Connector 11">
            <a:extLst>
              <a:ext uri="{FF2B5EF4-FFF2-40B4-BE49-F238E27FC236}">
                <a16:creationId xmlns:a16="http://schemas.microsoft.com/office/drawing/2014/main" id="{B6EC0FCE-2E0B-4EF8-BD0C-5453A2F64EA3}"/>
              </a:ext>
            </a:extLst>
          </p:cNvPr>
          <p:cNvCxnSpPr/>
          <p:nvPr/>
        </p:nvCxnSpPr>
        <p:spPr>
          <a:xfrm>
            <a:off x="0" y="6802438"/>
            <a:ext cx="100806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defTabSz="755650"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defTabSz="75565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2pPr>
      <a:lvl3pPr algn="l" defTabSz="75565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3pPr>
      <a:lvl4pPr algn="l" defTabSz="75565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4pPr>
      <a:lvl5pPr algn="l" defTabSz="75565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5pPr>
      <a:lvl6pPr marL="457200" algn="l" defTabSz="75565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6pPr>
      <a:lvl7pPr marL="914400" algn="l" defTabSz="75565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7pPr>
      <a:lvl8pPr marL="1371600" algn="l" defTabSz="75565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8pPr>
      <a:lvl9pPr marL="1828800" algn="l" defTabSz="75565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9pPr>
    </p:titleStyle>
    <p:bodyStyle>
      <a:lvl1pPr marL="250825" indent="-250825" algn="l" defTabSz="755650" rtl="0" eaLnBrk="0" fontAlgn="base" hangingPunct="0">
        <a:lnSpc>
          <a:spcPct val="120000"/>
        </a:lnSpc>
        <a:spcBef>
          <a:spcPts val="1100"/>
        </a:spcBef>
        <a:spcAft>
          <a:spcPct val="0"/>
        </a:spcAft>
        <a:buClr>
          <a:schemeClr val="accent1"/>
        </a:buClr>
        <a:buSzPct val="100000"/>
        <a:buFont typeface="Arial" panose="020B0604020202020204" pitchFamily="34" charset="0"/>
        <a:buChar char="•"/>
        <a:defRPr sz="2600" kern="1200">
          <a:solidFill>
            <a:schemeClr val="tx1"/>
          </a:solidFill>
          <a:latin typeface="+mn-lt"/>
          <a:ea typeface="+mn-ea"/>
          <a:cs typeface="+mn-cs"/>
        </a:defRPr>
      </a:lvl1pPr>
      <a:lvl2pPr marL="755650" indent="-250825" algn="l" defTabSz="755650" rtl="0" eaLnBrk="0" fontAlgn="base" hangingPunct="0">
        <a:lnSpc>
          <a:spcPct val="120000"/>
        </a:lnSpc>
        <a:spcBef>
          <a:spcPts val="550"/>
        </a:spcBef>
        <a:spcAft>
          <a:spcPct val="0"/>
        </a:spcAft>
        <a:buClr>
          <a:schemeClr val="accent1"/>
        </a:buClr>
        <a:buSzPct val="100000"/>
        <a:buFont typeface="Arial" panose="020B0604020202020204" pitchFamily="34" charset="0"/>
        <a:buChar char="•"/>
        <a:defRPr sz="1900" kern="1200">
          <a:solidFill>
            <a:schemeClr val="tx1"/>
          </a:solidFill>
          <a:latin typeface="+mn-lt"/>
          <a:ea typeface="+mn-ea"/>
          <a:cs typeface="+mn-cs"/>
        </a:defRPr>
      </a:lvl2pPr>
      <a:lvl3pPr marL="1258888" indent="-250825" algn="l" defTabSz="755650" rtl="0" eaLnBrk="0" fontAlgn="base" hangingPunct="0">
        <a:lnSpc>
          <a:spcPct val="120000"/>
        </a:lnSpc>
        <a:spcBef>
          <a:spcPts val="550"/>
        </a:spcBef>
        <a:spcAft>
          <a:spcPct val="0"/>
        </a:spcAft>
        <a:buClr>
          <a:schemeClr val="accent1"/>
        </a:buClr>
        <a:buSzPct val="100000"/>
        <a:buFont typeface="Arial" panose="020B0604020202020204" pitchFamily="34" charset="0"/>
        <a:buChar char="•"/>
        <a:defRPr sz="1900" kern="1200">
          <a:solidFill>
            <a:schemeClr val="tx1"/>
          </a:solidFill>
          <a:latin typeface="+mn-lt"/>
          <a:ea typeface="+mn-ea"/>
          <a:cs typeface="+mn-cs"/>
        </a:defRPr>
      </a:lvl3pPr>
      <a:lvl4pPr marL="1763713" indent="-250825" algn="l" defTabSz="755650" rtl="0" eaLnBrk="0" fontAlgn="base" hangingPunct="0">
        <a:lnSpc>
          <a:spcPct val="120000"/>
        </a:lnSpc>
        <a:spcBef>
          <a:spcPts val="550"/>
        </a:spcBef>
        <a:spcAft>
          <a:spcPct val="0"/>
        </a:spcAft>
        <a:buClr>
          <a:schemeClr val="accent1"/>
        </a:buClr>
        <a:buSzPct val="100000"/>
        <a:buFont typeface="Arial" panose="020B0604020202020204" pitchFamily="34" charset="0"/>
        <a:buChar char="•"/>
        <a:defRPr sz="1700" kern="1200">
          <a:solidFill>
            <a:schemeClr val="tx1"/>
          </a:solidFill>
          <a:latin typeface="+mn-lt"/>
          <a:ea typeface="+mn-ea"/>
          <a:cs typeface="+mn-cs"/>
        </a:defRPr>
      </a:lvl4pPr>
      <a:lvl5pPr marL="2266950" indent="-250825" algn="l" defTabSz="755650" rtl="0" eaLnBrk="0" fontAlgn="base" hangingPunct="0">
        <a:lnSpc>
          <a:spcPct val="120000"/>
        </a:lnSpc>
        <a:spcBef>
          <a:spcPts val="550"/>
        </a:spcBef>
        <a:spcAft>
          <a:spcPct val="0"/>
        </a:spcAft>
        <a:buClr>
          <a:schemeClr val="accent1"/>
        </a:buClr>
        <a:buSzPct val="100000"/>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8.xml"/><Relationship Id="rId6" Type="http://schemas.openxmlformats.org/officeDocument/2006/relationships/image" Target="../media/image3.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a:extLst>
              <a:ext uri="{FF2B5EF4-FFF2-40B4-BE49-F238E27FC236}">
                <a16:creationId xmlns:a16="http://schemas.microsoft.com/office/drawing/2014/main" id="{2B8C7C26-C9DA-42F1-B933-E97A45EDC150}"/>
              </a:ext>
            </a:extLst>
          </p:cNvPr>
          <p:cNvSpPr>
            <a:spLocks noGrp="1" noChangeArrowheads="1"/>
          </p:cNvSpPr>
          <p:nvPr>
            <p:ph type="title"/>
          </p:nvPr>
        </p:nvSpPr>
        <p:spPr>
          <a:xfrm>
            <a:off x="762000" y="1697038"/>
            <a:ext cx="8534400" cy="2112962"/>
          </a:xfrm>
          <a:noFill/>
          <a:ln/>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0800" tIns="50400" rIns="100800" bIns="50400"/>
          <a:lstStyle/>
          <a:p>
            <a:pPr>
              <a:lnSpc>
                <a:spcPct val="87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sz="5700" dirty="0">
                <a:solidFill>
                  <a:srgbClr val="000000"/>
                </a:solidFill>
              </a:rPr>
              <a:t>Introduction to Knowledge Representation and Reasoning</a:t>
            </a:r>
          </a:p>
        </p:txBody>
      </p:sp>
      <p:sp>
        <p:nvSpPr>
          <p:cNvPr id="3074" name="Rectangle 2">
            <a:extLst>
              <a:ext uri="{FF2B5EF4-FFF2-40B4-BE49-F238E27FC236}">
                <a16:creationId xmlns:a16="http://schemas.microsoft.com/office/drawing/2014/main" id="{9E04B38E-D9F1-4F9F-A0B0-3031925B25E2}"/>
              </a:ext>
            </a:extLst>
          </p:cNvPr>
          <p:cNvSpPr>
            <a:spLocks noGrp="1" noChangeArrowheads="1"/>
          </p:cNvSpPr>
          <p:nvPr>
            <p:ph type="subTitle" idx="4294967295"/>
          </p:nvPr>
        </p:nvSpPr>
        <p:spPr bwMode="auto">
          <a:xfrm>
            <a:off x="381000" y="4038600"/>
            <a:ext cx="7620000" cy="2060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0800" tIns="50400" rIns="100800" bIns="50400"/>
          <a:lstStyle/>
          <a:p>
            <a:pPr marL="504825" lvl="1" indent="0">
              <a:lnSpc>
                <a:spcPct val="87000"/>
              </a:lnSpc>
              <a:buFont typeface="Arial" panose="020B0604020202020204" pitchFamily="34" charset="0"/>
              <a:buNone/>
              <a:tabLst>
                <a:tab pos="493713" algn="l"/>
                <a:tab pos="950913" algn="l"/>
                <a:tab pos="1408113" algn="l"/>
                <a:tab pos="1865313" algn="l"/>
                <a:tab pos="2322513" algn="l"/>
                <a:tab pos="2779713" algn="l"/>
                <a:tab pos="3236913" algn="l"/>
                <a:tab pos="3694113" algn="l"/>
                <a:tab pos="4151313" algn="l"/>
                <a:tab pos="4608513" algn="l"/>
                <a:tab pos="5065713" algn="l"/>
                <a:tab pos="5522913" algn="l"/>
                <a:tab pos="5980113" algn="l"/>
                <a:tab pos="6437313" algn="l"/>
                <a:tab pos="6894513" algn="l"/>
                <a:tab pos="7351713" algn="l"/>
                <a:tab pos="7808913" algn="l"/>
                <a:tab pos="8266113" algn="l"/>
                <a:tab pos="8723313" algn="l"/>
                <a:tab pos="9180513" algn="l"/>
                <a:tab pos="9637713" algn="l"/>
              </a:tabLst>
            </a:pPr>
            <a:r>
              <a:rPr lang="en-GB" altLang="en-US"/>
              <a:t>Susan McRoy</a:t>
            </a:r>
          </a:p>
        </p:txBody>
      </p:sp>
      <p:pic>
        <p:nvPicPr>
          <p:cNvPr id="2" name="Audio 1">
            <a:hlinkClick r:id="" action="ppaction://media"/>
            <a:extLst>
              <a:ext uri="{FF2B5EF4-FFF2-40B4-BE49-F238E27FC236}">
                <a16:creationId xmlns:a16="http://schemas.microsoft.com/office/drawing/2014/main" id="{AB8F1E21-00ED-45DC-B62F-7FF8473AFE2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p:transition spd="med" advTm="6579"/>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D6F08CF2-BBC7-4DF4-8D45-51F92F68BB21}"/>
              </a:ext>
            </a:extLst>
          </p:cNvPr>
          <p:cNvSpPr>
            <a:spLocks noGrp="1"/>
          </p:cNvSpPr>
          <p:nvPr>
            <p:ph type="title" idx="4294967295"/>
          </p:nvPr>
        </p:nvSpPr>
        <p:spPr>
          <a:xfrm>
            <a:off x="457200" y="914400"/>
            <a:ext cx="7143750" cy="1155700"/>
          </a:xfrm>
        </p:spPr>
        <p:txBody>
          <a:bodyPr lIns="100794" tIns="50397" rIns="100794" bIns="50397" anchor="ctr"/>
          <a:lstStyle/>
          <a:p>
            <a:r>
              <a:rPr lang="en-US" altLang="en-US"/>
              <a:t>Representation Languages</a:t>
            </a:r>
          </a:p>
        </p:txBody>
      </p:sp>
      <p:sp>
        <p:nvSpPr>
          <p:cNvPr id="25603" name="Content Placeholder 2">
            <a:extLst>
              <a:ext uri="{FF2B5EF4-FFF2-40B4-BE49-F238E27FC236}">
                <a16:creationId xmlns:a16="http://schemas.microsoft.com/office/drawing/2014/main" id="{E624D1FB-7C6A-442D-A86D-DD8B44BF13B4}"/>
              </a:ext>
            </a:extLst>
          </p:cNvPr>
          <p:cNvSpPr>
            <a:spLocks noGrp="1"/>
          </p:cNvSpPr>
          <p:nvPr>
            <p:ph idx="4294967295"/>
          </p:nvPr>
        </p:nvSpPr>
        <p:spPr>
          <a:xfrm>
            <a:off x="457200" y="2286000"/>
            <a:ext cx="8991600" cy="4114800"/>
          </a:xfrm>
        </p:spPr>
        <p:txBody>
          <a:bodyPr lIns="100794" tIns="50397" rIns="100794" bIns="50397"/>
          <a:lstStyle/>
          <a:p>
            <a:pPr>
              <a:lnSpc>
                <a:spcPct val="100000"/>
              </a:lnSpc>
            </a:pPr>
            <a:r>
              <a:rPr lang="en-US" altLang="en-US"/>
              <a:t>Formal language, such as logics and rules, are  often used for representation.</a:t>
            </a:r>
          </a:p>
          <a:p>
            <a:pPr>
              <a:lnSpc>
                <a:spcPct val="100000"/>
              </a:lnSpc>
            </a:pPr>
            <a:r>
              <a:rPr lang="en-US" altLang="en-US"/>
              <a:t>The alternative would be to use the languages that we learn for human to human communication: Natural language </a:t>
            </a:r>
          </a:p>
          <a:p>
            <a:pPr>
              <a:lnSpc>
                <a:spcPct val="100000"/>
              </a:lnSpc>
            </a:pPr>
            <a:r>
              <a:rPr lang="en-US" altLang="en-US"/>
              <a:t>Some advantages of using NL would be that they are expressive and well-known.</a:t>
            </a:r>
          </a:p>
          <a:p>
            <a:pPr>
              <a:lnSpc>
                <a:spcPct val="100000"/>
              </a:lnSpc>
            </a:pPr>
            <a:r>
              <a:rPr lang="en-US" altLang="en-US"/>
              <a:t>However, they have some big disadvantages for automated reasoning.</a:t>
            </a:r>
          </a:p>
        </p:txBody>
      </p:sp>
      <p:pic>
        <p:nvPicPr>
          <p:cNvPr id="2" name="Audio 1">
            <a:hlinkClick r:id="" action="ppaction://media"/>
            <a:extLst>
              <a:ext uri="{FF2B5EF4-FFF2-40B4-BE49-F238E27FC236}">
                <a16:creationId xmlns:a16="http://schemas.microsoft.com/office/drawing/2014/main" id="{6CFBB0F9-9C2A-42AB-BA8E-DC85778F059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441"/>
    </mc:Choice>
    <mc:Fallback>
      <p:transition spd="slow" advTm="37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DCC7887E-75D9-4ACE-BAE5-D017DC152EA9}"/>
              </a:ext>
            </a:extLst>
          </p:cNvPr>
          <p:cNvSpPr>
            <a:spLocks noGrp="1"/>
          </p:cNvSpPr>
          <p:nvPr>
            <p:ph type="title" idx="4294967295"/>
          </p:nvPr>
        </p:nvSpPr>
        <p:spPr/>
        <p:txBody>
          <a:bodyPr lIns="100794" tIns="50397" rIns="100794" bIns="50397" anchor="ctr"/>
          <a:lstStyle/>
          <a:p>
            <a:r>
              <a:rPr lang="en-US" altLang="en-US"/>
              <a:t>Disadvantages of using NL</a:t>
            </a:r>
          </a:p>
        </p:txBody>
      </p:sp>
      <p:sp>
        <p:nvSpPr>
          <p:cNvPr id="28675" name="Content Placeholder 2">
            <a:extLst>
              <a:ext uri="{FF2B5EF4-FFF2-40B4-BE49-F238E27FC236}">
                <a16:creationId xmlns:a16="http://schemas.microsoft.com/office/drawing/2014/main" id="{917049B6-2897-42DF-B66D-C92BA90794C8}"/>
              </a:ext>
            </a:extLst>
          </p:cNvPr>
          <p:cNvSpPr>
            <a:spLocks noGrp="1"/>
          </p:cNvSpPr>
          <p:nvPr>
            <p:ph idx="4294967295"/>
          </p:nvPr>
        </p:nvSpPr>
        <p:spPr/>
        <p:txBody>
          <a:bodyPr lIns="100794" tIns="50397" rIns="100794" bIns="50397"/>
          <a:lstStyle/>
          <a:p>
            <a:pPr>
              <a:buFont typeface="Arial" panose="020B0604020202020204" pitchFamily="34" charset="0"/>
              <a:buNone/>
            </a:pPr>
            <a:endParaRPr lang="en-US" altLang="en-US"/>
          </a:p>
          <a:p>
            <a:r>
              <a:rPr lang="en-US" altLang="en-US"/>
              <a:t>Syntactic ambiguity</a:t>
            </a:r>
          </a:p>
          <a:p>
            <a:pPr lvl="1"/>
            <a:r>
              <a:rPr lang="en-US" altLang="en-US"/>
              <a:t>"I saw the man on the hill with the telescope"</a:t>
            </a:r>
          </a:p>
          <a:p>
            <a:endParaRPr lang="en-US" altLang="en-US"/>
          </a:p>
        </p:txBody>
      </p:sp>
      <p:pic>
        <p:nvPicPr>
          <p:cNvPr id="2" name="Audio 1">
            <a:hlinkClick r:id="" action="ppaction://media"/>
            <a:extLst>
              <a:ext uri="{FF2B5EF4-FFF2-40B4-BE49-F238E27FC236}">
                <a16:creationId xmlns:a16="http://schemas.microsoft.com/office/drawing/2014/main" id="{92EA8C16-3D04-4A76-BD53-00121DDFFA2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579"/>
    </mc:Choice>
    <mc:Fallback>
      <p:transition spd="slow" advTm="40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AC1FC54D-7128-4D47-993E-FE688F4F6A7E}"/>
              </a:ext>
            </a:extLst>
          </p:cNvPr>
          <p:cNvSpPr>
            <a:spLocks noGrp="1"/>
          </p:cNvSpPr>
          <p:nvPr>
            <p:ph type="title" idx="4294967295"/>
          </p:nvPr>
        </p:nvSpPr>
        <p:spPr/>
        <p:txBody>
          <a:bodyPr lIns="100794" tIns="50397" rIns="100794" bIns="50397" anchor="ctr"/>
          <a:lstStyle/>
          <a:p>
            <a:r>
              <a:rPr lang="en-US" altLang="en-US"/>
              <a:t>Disadvantages of using NL</a:t>
            </a:r>
          </a:p>
        </p:txBody>
      </p:sp>
      <p:sp>
        <p:nvSpPr>
          <p:cNvPr id="57347" name="Content Placeholder 2">
            <a:extLst>
              <a:ext uri="{FF2B5EF4-FFF2-40B4-BE49-F238E27FC236}">
                <a16:creationId xmlns:a16="http://schemas.microsoft.com/office/drawing/2014/main" id="{B94CF187-ACA3-4F2A-94C3-63AFC8E8C230}"/>
              </a:ext>
            </a:extLst>
          </p:cNvPr>
          <p:cNvSpPr>
            <a:spLocks noGrp="1"/>
          </p:cNvSpPr>
          <p:nvPr>
            <p:ph idx="4294967295"/>
          </p:nvPr>
        </p:nvSpPr>
        <p:spPr/>
        <p:txBody>
          <a:bodyPr lIns="100794" tIns="50397" rIns="100794" bIns="50397"/>
          <a:lstStyle/>
          <a:p>
            <a:pPr>
              <a:buFont typeface="Arial" panose="020B0604020202020204" pitchFamily="34" charset="0"/>
              <a:buNone/>
            </a:pPr>
            <a:endParaRPr lang="en-US" altLang="en-US"/>
          </a:p>
          <a:p>
            <a:r>
              <a:rPr lang="en-US" altLang="en-US"/>
              <a:t>Syntactic ambiguity</a:t>
            </a:r>
          </a:p>
          <a:p>
            <a:pPr lvl="1"/>
            <a:r>
              <a:rPr lang="en-US" altLang="en-US"/>
              <a:t>"I saw [the man on the hill] with the telescope“</a:t>
            </a:r>
          </a:p>
        </p:txBody>
      </p:sp>
      <p:pic>
        <p:nvPicPr>
          <p:cNvPr id="2" name="Audio 1">
            <a:hlinkClick r:id="" action="ppaction://media"/>
            <a:extLst>
              <a:ext uri="{FF2B5EF4-FFF2-40B4-BE49-F238E27FC236}">
                <a16:creationId xmlns:a16="http://schemas.microsoft.com/office/drawing/2014/main" id="{A56341F6-BC53-4833-87AC-7C7C908B0C8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779"/>
    </mc:Choice>
    <mc:Fallback>
      <p:transition spd="slow" advTm="27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294D4179-A478-46F8-A97B-F04324EE5F76}"/>
              </a:ext>
            </a:extLst>
          </p:cNvPr>
          <p:cNvSpPr>
            <a:spLocks noGrp="1"/>
          </p:cNvSpPr>
          <p:nvPr>
            <p:ph type="title" idx="4294967295"/>
          </p:nvPr>
        </p:nvSpPr>
        <p:spPr/>
        <p:txBody>
          <a:bodyPr lIns="100794" tIns="50397" rIns="100794" bIns="50397" anchor="ctr"/>
          <a:lstStyle/>
          <a:p>
            <a:r>
              <a:rPr lang="en-US" altLang="en-US"/>
              <a:t>Disadvantages of using NL</a:t>
            </a:r>
          </a:p>
        </p:txBody>
      </p:sp>
      <p:sp>
        <p:nvSpPr>
          <p:cNvPr id="30723" name="Content Placeholder 2">
            <a:extLst>
              <a:ext uri="{FF2B5EF4-FFF2-40B4-BE49-F238E27FC236}">
                <a16:creationId xmlns:a16="http://schemas.microsoft.com/office/drawing/2014/main" id="{BF3352ED-E487-4DEF-A6D2-B59AAD57057B}"/>
              </a:ext>
            </a:extLst>
          </p:cNvPr>
          <p:cNvSpPr>
            <a:spLocks noGrp="1"/>
          </p:cNvSpPr>
          <p:nvPr>
            <p:ph idx="4294967295"/>
          </p:nvPr>
        </p:nvSpPr>
        <p:spPr/>
        <p:txBody>
          <a:bodyPr lIns="100794" tIns="50397" rIns="100794" bIns="50397"/>
          <a:lstStyle/>
          <a:p>
            <a:r>
              <a:rPr lang="en-US" altLang="en-US"/>
              <a:t>Syntactic ambiguity</a:t>
            </a:r>
          </a:p>
          <a:p>
            <a:pPr lvl="1"/>
            <a:r>
              <a:rPr lang="en-US" altLang="en-US"/>
              <a:t>"I saw [the man on the hill] with the telescope"</a:t>
            </a:r>
          </a:p>
          <a:p>
            <a:r>
              <a:rPr lang="en-US" altLang="en-US"/>
              <a:t>Context dependency</a:t>
            </a:r>
          </a:p>
          <a:p>
            <a:pPr lvl="1"/>
            <a:r>
              <a:rPr lang="en-US" altLang="en-US"/>
              <a:t>"John met Sam.  He gave him a shove."</a:t>
            </a:r>
          </a:p>
          <a:p>
            <a:endParaRPr lang="en-US" altLang="en-US"/>
          </a:p>
        </p:txBody>
      </p:sp>
      <p:pic>
        <p:nvPicPr>
          <p:cNvPr id="2" name="Audio 1">
            <a:hlinkClick r:id="" action="ppaction://media"/>
            <a:extLst>
              <a:ext uri="{FF2B5EF4-FFF2-40B4-BE49-F238E27FC236}">
                <a16:creationId xmlns:a16="http://schemas.microsoft.com/office/drawing/2014/main" id="{A7EA40A3-F417-419F-BFE5-41C79049D56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903"/>
    </mc:Choice>
    <mc:Fallback>
      <p:transition spd="slow" advTm="26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49D99E1-AF5B-4D16-8805-5E27A8888E2D}"/>
              </a:ext>
            </a:extLst>
          </p:cNvPr>
          <p:cNvSpPr>
            <a:spLocks noGrp="1"/>
          </p:cNvSpPr>
          <p:nvPr>
            <p:ph type="title" idx="4294967295"/>
          </p:nvPr>
        </p:nvSpPr>
        <p:spPr/>
        <p:txBody>
          <a:bodyPr lIns="100794" tIns="50397" rIns="100794" bIns="50397" anchor="ctr"/>
          <a:lstStyle/>
          <a:p>
            <a:r>
              <a:rPr lang="en-US" altLang="en-US"/>
              <a:t>Disadvantage of using NL</a:t>
            </a:r>
          </a:p>
        </p:txBody>
      </p:sp>
      <p:sp>
        <p:nvSpPr>
          <p:cNvPr id="31747" name="Content Placeholder 2">
            <a:extLst>
              <a:ext uri="{FF2B5EF4-FFF2-40B4-BE49-F238E27FC236}">
                <a16:creationId xmlns:a16="http://schemas.microsoft.com/office/drawing/2014/main" id="{FA3BA513-8091-452C-BF98-B72B715F961C}"/>
              </a:ext>
            </a:extLst>
          </p:cNvPr>
          <p:cNvSpPr>
            <a:spLocks noGrp="1"/>
          </p:cNvSpPr>
          <p:nvPr>
            <p:ph idx="4294967295"/>
          </p:nvPr>
        </p:nvSpPr>
        <p:spPr/>
        <p:txBody>
          <a:bodyPr lIns="100794" tIns="50397" rIns="100794" bIns="50397"/>
          <a:lstStyle/>
          <a:p>
            <a:r>
              <a:rPr lang="en-US" altLang="en-US"/>
              <a:t>Syntactic ambiguity</a:t>
            </a:r>
          </a:p>
          <a:p>
            <a:pPr lvl="1"/>
            <a:r>
              <a:rPr lang="en-US" altLang="en-US"/>
              <a:t>"I saw [the man on the hill] with the telescope"</a:t>
            </a:r>
          </a:p>
          <a:p>
            <a:r>
              <a:rPr lang="en-US" altLang="en-US"/>
              <a:t>Context dependency</a:t>
            </a:r>
          </a:p>
          <a:p>
            <a:pPr lvl="1"/>
            <a:r>
              <a:rPr lang="en-US" altLang="en-US"/>
              <a:t>"John met Sam.  He</a:t>
            </a:r>
            <a:r>
              <a:rPr lang="en-US" altLang="en-US" baseline="-25000"/>
              <a:t>John</a:t>
            </a:r>
            <a:r>
              <a:rPr lang="en-US" altLang="en-US"/>
              <a:t> gave him</a:t>
            </a:r>
            <a:r>
              <a:rPr lang="en-US" altLang="en-US" baseline="-25000"/>
              <a:t>Sam</a:t>
            </a:r>
            <a:r>
              <a:rPr lang="en-US" altLang="en-US"/>
              <a:t> a shove."</a:t>
            </a:r>
          </a:p>
          <a:p>
            <a:endParaRPr lang="en-US" altLang="en-US"/>
          </a:p>
        </p:txBody>
      </p:sp>
      <p:pic>
        <p:nvPicPr>
          <p:cNvPr id="2" name="Audio 1">
            <a:hlinkClick r:id="" action="ppaction://media"/>
            <a:extLst>
              <a:ext uri="{FF2B5EF4-FFF2-40B4-BE49-F238E27FC236}">
                <a16:creationId xmlns:a16="http://schemas.microsoft.com/office/drawing/2014/main" id="{576B5BFF-D7BC-4854-A3C6-791E9314AB9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461"/>
    </mc:Choice>
    <mc:Fallback>
      <p:transition spd="slow" advTm="18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17FDEC30-A158-4B8B-81DC-2108BCC1BE56}"/>
              </a:ext>
            </a:extLst>
          </p:cNvPr>
          <p:cNvSpPr>
            <a:spLocks noGrp="1"/>
          </p:cNvSpPr>
          <p:nvPr>
            <p:ph type="title" idx="4294967295"/>
          </p:nvPr>
        </p:nvSpPr>
        <p:spPr/>
        <p:txBody>
          <a:bodyPr lIns="100794" tIns="50397" rIns="100794" bIns="50397" anchor="ctr"/>
          <a:lstStyle/>
          <a:p>
            <a:r>
              <a:rPr lang="en-US" altLang="en-US"/>
              <a:t>Disadvantages of NL</a:t>
            </a:r>
          </a:p>
        </p:txBody>
      </p:sp>
      <p:sp>
        <p:nvSpPr>
          <p:cNvPr id="32771" name="Content Placeholder 2">
            <a:extLst>
              <a:ext uri="{FF2B5EF4-FFF2-40B4-BE49-F238E27FC236}">
                <a16:creationId xmlns:a16="http://schemas.microsoft.com/office/drawing/2014/main" id="{B1E98848-3DBB-41B0-974C-0A3EEC759E8C}"/>
              </a:ext>
            </a:extLst>
          </p:cNvPr>
          <p:cNvSpPr>
            <a:spLocks noGrp="1"/>
          </p:cNvSpPr>
          <p:nvPr>
            <p:ph idx="4294967295"/>
          </p:nvPr>
        </p:nvSpPr>
        <p:spPr/>
        <p:txBody>
          <a:bodyPr lIns="100794" tIns="50397" rIns="100794" bIns="50397"/>
          <a:lstStyle/>
          <a:p>
            <a:r>
              <a:rPr lang="en-US" altLang="en-US"/>
              <a:t>Syntactic ambiguity</a:t>
            </a:r>
          </a:p>
          <a:p>
            <a:pPr lvl="1"/>
            <a:r>
              <a:rPr lang="en-US" altLang="en-US"/>
              <a:t>"I saw [the man on the hill] with the telescope"</a:t>
            </a:r>
          </a:p>
          <a:p>
            <a:r>
              <a:rPr lang="en-US" altLang="en-US"/>
              <a:t>Context dependency</a:t>
            </a:r>
          </a:p>
          <a:p>
            <a:pPr lvl="1"/>
            <a:r>
              <a:rPr lang="en-US" altLang="en-US"/>
              <a:t>"John met Sam.  He</a:t>
            </a:r>
            <a:r>
              <a:rPr lang="en-US" altLang="en-US" baseline="-25000"/>
              <a:t>John</a:t>
            </a:r>
            <a:r>
              <a:rPr lang="en-US" altLang="en-US"/>
              <a:t> gave him</a:t>
            </a:r>
            <a:r>
              <a:rPr lang="en-US" altLang="en-US" baseline="-25000"/>
              <a:t>Sam</a:t>
            </a:r>
            <a:r>
              <a:rPr lang="en-US" altLang="en-US"/>
              <a:t> a shove."</a:t>
            </a:r>
          </a:p>
          <a:p>
            <a:r>
              <a:rPr lang="en-US" altLang="en-US"/>
              <a:t>(Apparent) non-compositionality</a:t>
            </a:r>
          </a:p>
          <a:p>
            <a:pPr lvl="1"/>
            <a:r>
              <a:rPr lang="en-US" altLang="en-US"/>
              <a:t>"John kissed Mary." vs "John kissed [all the girls].“</a:t>
            </a:r>
          </a:p>
          <a:p>
            <a:pPr lvl="1"/>
            <a:r>
              <a:rPr lang="en-US" altLang="en-US" sz="1700"/>
              <a:t>Kiss(John, Mary) vs  x Forall x. girl(x) →  kiss(john,x)</a:t>
            </a:r>
          </a:p>
          <a:p>
            <a:endParaRPr lang="en-US" altLang="en-US" sz="2200"/>
          </a:p>
        </p:txBody>
      </p:sp>
      <p:pic>
        <p:nvPicPr>
          <p:cNvPr id="2" name="Audio 1">
            <a:hlinkClick r:id="" action="ppaction://media"/>
            <a:extLst>
              <a:ext uri="{FF2B5EF4-FFF2-40B4-BE49-F238E27FC236}">
                <a16:creationId xmlns:a16="http://schemas.microsoft.com/office/drawing/2014/main" id="{FB996B03-23F2-44CE-B1AE-893CADCE3E0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335"/>
    </mc:Choice>
    <mc:Fallback>
      <p:transition spd="slow" advTm="28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D5D3B33F-7689-4BDD-A50E-967DE36C26D6}"/>
              </a:ext>
            </a:extLst>
          </p:cNvPr>
          <p:cNvSpPr>
            <a:spLocks noGrp="1"/>
          </p:cNvSpPr>
          <p:nvPr>
            <p:ph type="title" idx="4294967295"/>
          </p:nvPr>
        </p:nvSpPr>
        <p:spPr>
          <a:xfrm>
            <a:off x="533400" y="914400"/>
            <a:ext cx="7143750" cy="1155700"/>
          </a:xfrm>
        </p:spPr>
        <p:txBody>
          <a:bodyPr lIns="100794" tIns="50397" rIns="100794" bIns="50397" anchor="ctr"/>
          <a:lstStyle/>
          <a:p>
            <a:r>
              <a:rPr lang="en-US" altLang="en-US"/>
              <a:t>What is Reasoning?</a:t>
            </a:r>
          </a:p>
        </p:txBody>
      </p:sp>
      <p:sp>
        <p:nvSpPr>
          <p:cNvPr id="3" name="Content Placeholder 2">
            <a:extLst>
              <a:ext uri="{FF2B5EF4-FFF2-40B4-BE49-F238E27FC236}">
                <a16:creationId xmlns:a16="http://schemas.microsoft.com/office/drawing/2014/main" id="{94B0F37C-3E37-4915-BE03-F5213BED2A4B}"/>
              </a:ext>
            </a:extLst>
          </p:cNvPr>
          <p:cNvSpPr>
            <a:spLocks noGrp="1"/>
          </p:cNvSpPr>
          <p:nvPr>
            <p:ph idx="4294967295"/>
          </p:nvPr>
        </p:nvSpPr>
        <p:spPr>
          <a:xfrm>
            <a:off x="457200" y="2286000"/>
            <a:ext cx="8763000" cy="4114800"/>
          </a:xfrm>
        </p:spPr>
        <p:txBody>
          <a:bodyPr lIns="100794" tIns="50397" rIns="100794" bIns="50397"/>
          <a:lstStyle/>
          <a:p>
            <a:pPr>
              <a:lnSpc>
                <a:spcPct val="100000"/>
              </a:lnSpc>
            </a:pPr>
            <a:r>
              <a:rPr lang="en-US" altLang="en-US" sz="3200"/>
              <a:t>Reasoning makes implicit knowledge explicit.</a:t>
            </a:r>
          </a:p>
          <a:p>
            <a:pPr lvl="1">
              <a:lnSpc>
                <a:spcPct val="100000"/>
              </a:lnSpc>
            </a:pPr>
            <a:r>
              <a:rPr lang="en-US" altLang="en-US" sz="2100" i="1"/>
              <a:t>[Reasoning is] the formal manipulation of the symbols representing a collection of believed propositions in order to produce representations of new ones</a:t>
            </a:r>
            <a:r>
              <a:rPr lang="en-US" altLang="en-US" sz="2100"/>
              <a:t>.  </a:t>
            </a:r>
            <a:r>
              <a:rPr lang="en-US" altLang="en-US" sz="1700"/>
              <a:t>Brachman and Levesque</a:t>
            </a:r>
          </a:p>
          <a:p>
            <a:pPr>
              <a:lnSpc>
                <a:spcPct val="100000"/>
              </a:lnSpc>
            </a:pPr>
            <a:r>
              <a:rPr lang="en-US" altLang="en-US" sz="3200"/>
              <a:t>However, the only manipulations that are justified are ones that respect the meanings of the symbols</a:t>
            </a:r>
            <a:r>
              <a:rPr lang="en-US" altLang="en-US" sz="3000" i="1"/>
              <a:t>.</a:t>
            </a:r>
          </a:p>
          <a:p>
            <a:pPr>
              <a:lnSpc>
                <a:spcPct val="100000"/>
              </a:lnSpc>
            </a:pPr>
            <a:endParaRPr lang="en-US" altLang="en-US" sz="3000"/>
          </a:p>
        </p:txBody>
      </p:sp>
      <p:pic>
        <p:nvPicPr>
          <p:cNvPr id="2" name="Audio 1">
            <a:hlinkClick r:id="" action="ppaction://media"/>
            <a:extLst>
              <a:ext uri="{FF2B5EF4-FFF2-40B4-BE49-F238E27FC236}">
                <a16:creationId xmlns:a16="http://schemas.microsoft.com/office/drawing/2014/main" id="{9DDA7322-80D4-459D-82D0-DED5C0BD9F5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218"/>
    </mc:Choice>
    <mc:Fallback>
      <p:transition spd="slow" advTm="19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7AB634A4-3E8B-4FAC-B95C-990217F06A07}"/>
              </a:ext>
            </a:extLst>
          </p:cNvPr>
          <p:cNvSpPr>
            <a:spLocks noGrp="1" noChangeArrowheads="1"/>
          </p:cNvSpPr>
          <p:nvPr>
            <p:ph type="title"/>
          </p:nvPr>
        </p:nvSpPr>
        <p:spPr>
          <a:xfrm>
            <a:off x="533400" y="990600"/>
            <a:ext cx="7143750" cy="1155700"/>
          </a:xfrm>
        </p:spPr>
        <p:txBody>
          <a:bodyPr/>
          <a:lstStyle/>
          <a:p>
            <a:r>
              <a:rPr lang="en-US" altLang="en-US" sz="3600"/>
              <a:t>Why is reasoning necessary?</a:t>
            </a:r>
          </a:p>
        </p:txBody>
      </p:sp>
      <p:sp>
        <p:nvSpPr>
          <p:cNvPr id="68611" name="Rectangle 3">
            <a:extLst>
              <a:ext uri="{FF2B5EF4-FFF2-40B4-BE49-F238E27FC236}">
                <a16:creationId xmlns:a16="http://schemas.microsoft.com/office/drawing/2014/main" id="{B2368F5D-3DFF-4565-8F20-E23010D576B3}"/>
              </a:ext>
            </a:extLst>
          </p:cNvPr>
          <p:cNvSpPr>
            <a:spLocks noGrp="1" noChangeArrowheads="1"/>
          </p:cNvSpPr>
          <p:nvPr>
            <p:ph type="body" idx="1"/>
          </p:nvPr>
        </p:nvSpPr>
        <p:spPr>
          <a:xfrm>
            <a:off x="609600" y="2514600"/>
            <a:ext cx="7143750" cy="3803650"/>
          </a:xfrm>
        </p:spPr>
        <p:txBody>
          <a:bodyPr/>
          <a:lstStyle/>
          <a:p>
            <a:pPr>
              <a:lnSpc>
                <a:spcPct val="110000"/>
              </a:lnSpc>
            </a:pPr>
            <a:r>
              <a:rPr lang="en-US" altLang="en-US" sz="3000"/>
              <a:t>We want our knowledge (and not just our explicitly encoded facts) to affect action</a:t>
            </a:r>
          </a:p>
          <a:p>
            <a:pPr lvl="1">
              <a:lnSpc>
                <a:spcPct val="110000"/>
              </a:lnSpc>
            </a:pPr>
            <a:r>
              <a:rPr lang="en-US" altLang="en-US" sz="2100"/>
              <a:t>Example:</a:t>
            </a:r>
          </a:p>
          <a:p>
            <a:pPr lvl="2">
              <a:lnSpc>
                <a:spcPct val="110000"/>
              </a:lnSpc>
            </a:pPr>
            <a:r>
              <a:rPr lang="en-US" altLang="en-US" sz="2100"/>
              <a:t>“Alice</a:t>
            </a:r>
            <a:r>
              <a:rPr lang="en-US" altLang="en-US" sz="2100" i="1"/>
              <a:t> </a:t>
            </a:r>
            <a:r>
              <a:rPr lang="en-US" altLang="en-US" sz="2100"/>
              <a:t>is allergic to medication </a:t>
            </a:r>
            <a:r>
              <a:rPr lang="en-US" altLang="en-US" sz="2100" i="1"/>
              <a:t>m</a:t>
            </a:r>
            <a:r>
              <a:rPr lang="en-US" altLang="en-US" sz="2100"/>
              <a:t>.”</a:t>
            </a:r>
          </a:p>
          <a:p>
            <a:pPr lvl="2">
              <a:lnSpc>
                <a:spcPct val="110000"/>
              </a:lnSpc>
            </a:pPr>
            <a:r>
              <a:rPr lang="en-US" altLang="en-US" sz="2100"/>
              <a:t>“Anybody allergic to medication </a:t>
            </a:r>
            <a:r>
              <a:rPr lang="en-US" altLang="en-US" sz="2100" i="1"/>
              <a:t>m </a:t>
            </a:r>
            <a:r>
              <a:rPr lang="en-US" altLang="en-US" sz="2100"/>
              <a:t>is also allergic to </a:t>
            </a:r>
            <a:r>
              <a:rPr lang="en-US" altLang="en-US" sz="2100" i="1"/>
              <a:t>m'.”</a:t>
            </a:r>
          </a:p>
          <a:p>
            <a:pPr lvl="2">
              <a:lnSpc>
                <a:spcPct val="110000"/>
              </a:lnSpc>
            </a:pPr>
            <a:r>
              <a:rPr lang="en-US" altLang="en-US" sz="2100"/>
              <a:t>Is it OK to prescribe </a:t>
            </a:r>
            <a:r>
              <a:rPr lang="en-US" altLang="en-US" sz="2100" i="1"/>
              <a:t>m' </a:t>
            </a:r>
            <a:r>
              <a:rPr lang="en-US" altLang="en-US" sz="2100"/>
              <a:t>for </a:t>
            </a:r>
            <a:r>
              <a:rPr lang="en-US" altLang="en-US" sz="2100" i="1"/>
              <a:t>Alice </a:t>
            </a:r>
            <a:r>
              <a:rPr lang="en-US" altLang="en-US" sz="2100"/>
              <a:t>?</a:t>
            </a:r>
          </a:p>
        </p:txBody>
      </p:sp>
      <p:pic>
        <p:nvPicPr>
          <p:cNvPr id="2" name="Audio 1">
            <a:hlinkClick r:id="" action="ppaction://media"/>
            <a:extLst>
              <a:ext uri="{FF2B5EF4-FFF2-40B4-BE49-F238E27FC236}">
                <a16:creationId xmlns:a16="http://schemas.microsoft.com/office/drawing/2014/main" id="{11C865A9-5F75-4157-8823-C06D058AA6F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169"/>
    </mc:Choice>
    <mc:Fallback>
      <p:transition spd="slow" advTm="40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B6951BF8-DABA-4CCB-AAF9-BE2235F535F1}"/>
              </a:ext>
            </a:extLst>
          </p:cNvPr>
          <p:cNvSpPr>
            <a:spLocks noGrp="1"/>
          </p:cNvSpPr>
          <p:nvPr>
            <p:ph type="title" idx="4294967295"/>
          </p:nvPr>
        </p:nvSpPr>
        <p:spPr>
          <a:xfrm>
            <a:off x="609600" y="838200"/>
            <a:ext cx="7829550" cy="1155700"/>
          </a:xfrm>
        </p:spPr>
        <p:txBody>
          <a:bodyPr lIns="100794" tIns="50397" rIns="100794" bIns="50397" anchor="ctr"/>
          <a:lstStyle/>
          <a:p>
            <a:r>
              <a:rPr lang="en-US" altLang="en-US"/>
              <a:t>Logical Entailment</a:t>
            </a:r>
          </a:p>
        </p:txBody>
      </p:sp>
      <p:sp>
        <p:nvSpPr>
          <p:cNvPr id="3" name="Content Placeholder 2">
            <a:extLst>
              <a:ext uri="{FF2B5EF4-FFF2-40B4-BE49-F238E27FC236}">
                <a16:creationId xmlns:a16="http://schemas.microsoft.com/office/drawing/2014/main" id="{E6A05A63-5F98-48D8-B8BA-863F73189A90}"/>
              </a:ext>
            </a:extLst>
          </p:cNvPr>
          <p:cNvSpPr>
            <a:spLocks noGrp="1"/>
          </p:cNvSpPr>
          <p:nvPr>
            <p:ph idx="4294967295"/>
          </p:nvPr>
        </p:nvSpPr>
        <p:spPr>
          <a:xfrm>
            <a:off x="381000" y="2133600"/>
            <a:ext cx="9040813" cy="5024438"/>
          </a:xfrm>
        </p:spPr>
        <p:txBody>
          <a:bodyPr lIns="100794" tIns="50397" rIns="100794" bIns="50397"/>
          <a:lstStyle/>
          <a:p>
            <a:r>
              <a:rPr lang="en-US" altLang="en-US"/>
              <a:t>A set of sentences S logically entails a proposition p when the truth of p is implicit in the sentences of S</a:t>
            </a:r>
          </a:p>
          <a:p>
            <a:r>
              <a:rPr lang="en-US" altLang="en-US"/>
              <a:t>If the world is such that S is true (each proposition in S is true), then it must be case that p is also true.</a:t>
            </a:r>
          </a:p>
          <a:p>
            <a:r>
              <a:rPr lang="en-US" altLang="en-US"/>
              <a:t>Logic is the  study of entailment relations</a:t>
            </a:r>
          </a:p>
          <a:p>
            <a:pPr lvl="1"/>
            <a:r>
              <a:rPr lang="en-US" altLang="en-US"/>
              <a:t>To define a logic we define the syntax of the language (well-formedness)</a:t>
            </a:r>
          </a:p>
          <a:p>
            <a:pPr lvl="1"/>
            <a:r>
              <a:rPr lang="en-US" altLang="en-US"/>
              <a:t>The truth conditions for well-formed expressions</a:t>
            </a:r>
          </a:p>
          <a:p>
            <a:pPr lvl="1"/>
            <a:r>
              <a:rPr lang="en-US" altLang="en-US"/>
              <a:t>The rules of inference (that preserve entailment)</a:t>
            </a:r>
          </a:p>
          <a:p>
            <a:endParaRPr lang="en-US" altLang="en-US"/>
          </a:p>
          <a:p>
            <a:endParaRPr lang="en-US" altLang="en-US"/>
          </a:p>
        </p:txBody>
      </p:sp>
      <p:pic>
        <p:nvPicPr>
          <p:cNvPr id="6" name="Audio 5">
            <a:hlinkClick r:id="" action="ppaction://media"/>
            <a:extLst>
              <a:ext uri="{FF2B5EF4-FFF2-40B4-BE49-F238E27FC236}">
                <a16:creationId xmlns:a16="http://schemas.microsoft.com/office/drawing/2014/main" id="{46BA1E7B-CBB1-495B-83D8-D3B8F607549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9741"/>
    </mc:Choice>
    <mc:Fallback>
      <p:transition spd="slow" advTm="89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71E93FB-918D-407A-BDC7-D7E7EA57886E}"/>
              </a:ext>
            </a:extLst>
          </p:cNvPr>
          <p:cNvSpPr>
            <a:spLocks noGrp="1" noChangeArrowheads="1"/>
          </p:cNvSpPr>
          <p:nvPr>
            <p:ph type="title"/>
          </p:nvPr>
        </p:nvSpPr>
        <p:spPr>
          <a:xfrm>
            <a:off x="533400" y="990600"/>
            <a:ext cx="7143750" cy="1155700"/>
          </a:xfrm>
        </p:spPr>
        <p:txBody>
          <a:bodyPr/>
          <a:lstStyle/>
          <a:p>
            <a:r>
              <a:rPr lang="en-US" altLang="en-US"/>
              <a:t>Deductive reasoning</a:t>
            </a:r>
          </a:p>
        </p:txBody>
      </p:sp>
      <p:sp>
        <p:nvSpPr>
          <p:cNvPr id="58371" name="Rectangle 3">
            <a:extLst>
              <a:ext uri="{FF2B5EF4-FFF2-40B4-BE49-F238E27FC236}">
                <a16:creationId xmlns:a16="http://schemas.microsoft.com/office/drawing/2014/main" id="{148EB54F-CD53-4795-8388-ED9A95DF7E9F}"/>
              </a:ext>
            </a:extLst>
          </p:cNvPr>
          <p:cNvSpPr>
            <a:spLocks noGrp="1" noChangeArrowheads="1"/>
          </p:cNvSpPr>
          <p:nvPr>
            <p:ph type="body" idx="1"/>
          </p:nvPr>
        </p:nvSpPr>
        <p:spPr>
          <a:xfrm>
            <a:off x="533400" y="2362200"/>
            <a:ext cx="7143750" cy="3803650"/>
          </a:xfrm>
        </p:spPr>
        <p:txBody>
          <a:bodyPr/>
          <a:lstStyle/>
          <a:p>
            <a:pPr>
              <a:lnSpc>
                <a:spcPct val="110000"/>
              </a:lnSpc>
            </a:pPr>
            <a:r>
              <a:rPr lang="en-US" altLang="en-US"/>
              <a:t>The heart of deductive reasoning is the sequential application of rules of inference such as modus ponens:</a:t>
            </a:r>
          </a:p>
          <a:p>
            <a:pPr lvl="1">
              <a:lnSpc>
                <a:spcPct val="110000"/>
              </a:lnSpc>
            </a:pPr>
            <a:r>
              <a:rPr lang="en-US" altLang="en-US"/>
              <a:t>From A -&gt; B and A  infer  B</a:t>
            </a:r>
          </a:p>
          <a:p>
            <a:pPr>
              <a:lnSpc>
                <a:spcPct val="110000"/>
              </a:lnSpc>
            </a:pPr>
            <a:r>
              <a:rPr lang="en-US" altLang="en-US"/>
              <a:t>Deduction is good because it is sound (which means only logically entailed sentences can be inferred), but it isn’t always the best match for human reasoning</a:t>
            </a:r>
          </a:p>
          <a:p>
            <a:pPr>
              <a:lnSpc>
                <a:spcPct val="110000"/>
              </a:lnSpc>
            </a:pPr>
            <a:endParaRPr lang="en-US" altLang="en-US"/>
          </a:p>
          <a:p>
            <a:pPr>
              <a:lnSpc>
                <a:spcPct val="110000"/>
              </a:lnSpc>
            </a:pPr>
            <a:endParaRPr lang="en-US" altLang="en-US"/>
          </a:p>
        </p:txBody>
      </p:sp>
      <p:pic>
        <p:nvPicPr>
          <p:cNvPr id="2" name="Audio 1">
            <a:hlinkClick r:id="" action="ppaction://media"/>
            <a:extLst>
              <a:ext uri="{FF2B5EF4-FFF2-40B4-BE49-F238E27FC236}">
                <a16:creationId xmlns:a16="http://schemas.microsoft.com/office/drawing/2014/main" id="{7A025A4A-171D-4FDA-88CB-8E5C84AE8F4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674"/>
    </mc:Choice>
    <mc:Fallback>
      <p:transition spd="slow" advTm="21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2D5D659A-72F9-41B3-A40C-99EBD84490CD}"/>
              </a:ext>
            </a:extLst>
          </p:cNvPr>
          <p:cNvSpPr>
            <a:spLocks noGrp="1" noChangeArrowheads="1"/>
          </p:cNvSpPr>
          <p:nvPr>
            <p:ph type="title"/>
          </p:nvPr>
        </p:nvSpPr>
        <p:spPr>
          <a:xfrm>
            <a:off x="349250" y="839788"/>
            <a:ext cx="9523413" cy="746125"/>
          </a:xfrm>
          <a:noFill/>
          <a:ln/>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GB" altLang="en-US" sz="4400"/>
              <a:t>A working definition of KR</a:t>
            </a:r>
          </a:p>
        </p:txBody>
      </p:sp>
      <p:sp>
        <p:nvSpPr>
          <p:cNvPr id="4098" name="Rectangle 2">
            <a:extLst>
              <a:ext uri="{FF2B5EF4-FFF2-40B4-BE49-F238E27FC236}">
                <a16:creationId xmlns:a16="http://schemas.microsoft.com/office/drawing/2014/main" id="{C2C177E8-DFF7-405C-8472-872D6DB4796F}"/>
              </a:ext>
            </a:extLst>
          </p:cNvPr>
          <p:cNvSpPr>
            <a:spLocks noGrp="1" noChangeArrowheads="1"/>
          </p:cNvSpPr>
          <p:nvPr>
            <p:ph type="body" idx="1"/>
          </p:nvPr>
        </p:nvSpPr>
        <p:spPr>
          <a:xfrm>
            <a:off x="322263" y="1752600"/>
            <a:ext cx="9050337" cy="5335588"/>
          </a:xfrm>
          <a:noFill/>
          <a:ln/>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90000"/>
              </a:lnSpc>
              <a:spcBef>
                <a:spcPts val="900"/>
              </a:spcBef>
            </a:pPr>
            <a:r>
              <a:rPr lang="en-US" altLang="en-US" sz="2500"/>
              <a:t>Knowledge representation and reasoning is an area of AI that is concerned with how to use symbols to represent "a domain of discourse", along with functions that allow inference about the objects within the domain of discourse to occur. </a:t>
            </a:r>
          </a:p>
          <a:p>
            <a:pPr lvl="3">
              <a:lnSpc>
                <a:spcPct val="90000"/>
              </a:lnSpc>
              <a:spcBef>
                <a:spcPts val="900"/>
              </a:spcBef>
              <a:buFont typeface="Arial" panose="020B0604020202020204" pitchFamily="34" charset="0"/>
              <a:buNone/>
            </a:pPr>
            <a:r>
              <a:rPr lang="en-US" altLang="en-US" sz="1800"/>
              <a:t>Adapted from the Wikipedia Article on KRR</a:t>
            </a:r>
          </a:p>
          <a:p>
            <a:pPr lvl="4">
              <a:lnSpc>
                <a:spcPct val="90000"/>
              </a:lnSpc>
              <a:spcBef>
                <a:spcPts val="900"/>
              </a:spcBef>
            </a:pPr>
            <a:endParaRPr lang="en-US" altLang="en-US" sz="1600"/>
          </a:p>
          <a:p>
            <a:pPr>
              <a:lnSpc>
                <a:spcPct val="90000"/>
              </a:lnSpc>
              <a:spcBef>
                <a:spcPts val="900"/>
              </a:spcBef>
            </a:pPr>
            <a:r>
              <a:rPr lang="en-US" altLang="en-US" sz="2500"/>
              <a:t>A </a:t>
            </a:r>
            <a:r>
              <a:rPr lang="en-US" altLang="en-US" sz="2500" b="1"/>
              <a:t>domain of discourse</a:t>
            </a:r>
            <a:r>
              <a:rPr lang="en-US" altLang="en-US" sz="2500"/>
              <a:t> constitutes the entities in  a problem under consideration, including the objects,  their properties and capabilities, and any known facts about entities, events or states of the environment.</a:t>
            </a:r>
          </a:p>
          <a:p>
            <a:pPr>
              <a:lnSpc>
                <a:spcPct val="90000"/>
              </a:lnSpc>
              <a:spcBef>
                <a:spcPts val="900"/>
              </a:spcBef>
            </a:pPr>
            <a:r>
              <a:rPr lang="en-US" altLang="en-US" sz="2500" b="1"/>
              <a:t>Inference</a:t>
            </a:r>
            <a:r>
              <a:rPr lang="en-US" altLang="en-US" sz="2500"/>
              <a:t> is a procedure by which we can determine the truth of facts we have not been told explicitly (ie the implicitly known ones).</a:t>
            </a:r>
          </a:p>
        </p:txBody>
      </p:sp>
      <p:pic>
        <p:nvPicPr>
          <p:cNvPr id="2" name="Audio 1">
            <a:hlinkClick r:id="" action="ppaction://media"/>
            <a:extLst>
              <a:ext uri="{FF2B5EF4-FFF2-40B4-BE49-F238E27FC236}">
                <a16:creationId xmlns:a16="http://schemas.microsoft.com/office/drawing/2014/main" id="{0C43B6D3-7700-4E63-816C-0C8CA643E8A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p:transition spd="med" advTm="45791"/>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E5DF404F-6DD5-497B-AEC2-7C79F4C31A80}"/>
              </a:ext>
            </a:extLst>
          </p:cNvPr>
          <p:cNvSpPr>
            <a:spLocks noGrp="1"/>
          </p:cNvSpPr>
          <p:nvPr>
            <p:ph type="title" idx="4294967295"/>
          </p:nvPr>
        </p:nvSpPr>
        <p:spPr>
          <a:xfrm>
            <a:off x="457200" y="914400"/>
            <a:ext cx="7143750" cy="1155700"/>
          </a:xfrm>
        </p:spPr>
        <p:txBody>
          <a:bodyPr lIns="100794" tIns="50397" rIns="100794" bIns="50397" anchor="ctr"/>
          <a:lstStyle/>
          <a:p>
            <a:r>
              <a:rPr lang="en-US" altLang="en-US"/>
              <a:t>Other Forms of Reasoning</a:t>
            </a:r>
          </a:p>
        </p:txBody>
      </p:sp>
      <p:sp>
        <p:nvSpPr>
          <p:cNvPr id="3" name="Content Placeholder 2">
            <a:extLst>
              <a:ext uri="{FF2B5EF4-FFF2-40B4-BE49-F238E27FC236}">
                <a16:creationId xmlns:a16="http://schemas.microsoft.com/office/drawing/2014/main" id="{A747A06A-2D50-42F1-9C1B-95AE50480496}"/>
              </a:ext>
            </a:extLst>
          </p:cNvPr>
          <p:cNvSpPr>
            <a:spLocks noGrp="1"/>
          </p:cNvSpPr>
          <p:nvPr>
            <p:ph idx="4294967295"/>
          </p:nvPr>
        </p:nvSpPr>
        <p:spPr>
          <a:xfrm>
            <a:off x="392113" y="2103438"/>
            <a:ext cx="9040812" cy="4530725"/>
          </a:xfrm>
        </p:spPr>
        <p:txBody>
          <a:bodyPr lIns="100794" tIns="50397" rIns="100794" bIns="50397"/>
          <a:lstStyle/>
          <a:p>
            <a:r>
              <a:rPr lang="en-US" altLang="en-US"/>
              <a:t>Abduction</a:t>
            </a:r>
          </a:p>
          <a:p>
            <a:r>
              <a:rPr lang="en-US" altLang="en-US"/>
              <a:t>Probabilistic</a:t>
            </a:r>
          </a:p>
          <a:p>
            <a:r>
              <a:rPr lang="en-US" altLang="en-US"/>
              <a:t>Default</a:t>
            </a:r>
          </a:p>
          <a:p>
            <a:r>
              <a:rPr lang="en-US" altLang="en-US"/>
              <a:t>Analogical</a:t>
            </a:r>
          </a:p>
          <a:p>
            <a:endParaRPr lang="en-US" altLang="en-US"/>
          </a:p>
          <a:p>
            <a:r>
              <a:rPr lang="en-US" altLang="en-US"/>
              <a:t>These reasoning methods that are not deductive and the reasoning is not always sound, but they provide a way of dealing with  incomplete or uncertain information.</a:t>
            </a:r>
          </a:p>
        </p:txBody>
      </p:sp>
      <p:pic>
        <p:nvPicPr>
          <p:cNvPr id="6" name="Audio 5">
            <a:hlinkClick r:id="" action="ppaction://media"/>
            <a:extLst>
              <a:ext uri="{FF2B5EF4-FFF2-40B4-BE49-F238E27FC236}">
                <a16:creationId xmlns:a16="http://schemas.microsoft.com/office/drawing/2014/main" id="{2178A288-AE43-4A7A-9644-BC1302E6EB0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520"/>
    </mc:Choice>
    <mc:Fallback>
      <p:transition spd="slow" advTm="38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CF2B3CF-2B17-4759-BFD1-D07EC1EDC695}"/>
              </a:ext>
            </a:extLst>
          </p:cNvPr>
          <p:cNvSpPr>
            <a:spLocks noGrp="1" noChangeArrowheads="1"/>
          </p:cNvSpPr>
          <p:nvPr>
            <p:ph type="title"/>
          </p:nvPr>
        </p:nvSpPr>
        <p:spPr>
          <a:xfrm>
            <a:off x="381000" y="914400"/>
            <a:ext cx="9513888" cy="914400"/>
          </a:xfrm>
        </p:spPr>
        <p:txBody>
          <a:bodyPr/>
          <a:lstStyle/>
          <a:p>
            <a:r>
              <a:rPr lang="en-US" altLang="en-US"/>
              <a:t>Which one is the KBS?</a:t>
            </a:r>
          </a:p>
        </p:txBody>
      </p:sp>
      <p:sp>
        <p:nvSpPr>
          <p:cNvPr id="60419" name="Rectangle 3">
            <a:extLst>
              <a:ext uri="{FF2B5EF4-FFF2-40B4-BE49-F238E27FC236}">
                <a16:creationId xmlns:a16="http://schemas.microsoft.com/office/drawing/2014/main" id="{2CB69CAD-5E9A-47A0-BCC3-129EAE4105EF}"/>
              </a:ext>
            </a:extLst>
          </p:cNvPr>
          <p:cNvSpPr>
            <a:spLocks noGrp="1" noChangeArrowheads="1"/>
          </p:cNvSpPr>
          <p:nvPr>
            <p:ph type="body" idx="1"/>
          </p:nvPr>
        </p:nvSpPr>
        <p:spPr>
          <a:xfrm>
            <a:off x="457200" y="2133600"/>
            <a:ext cx="9250363" cy="6294438"/>
          </a:xfrm>
        </p:spPr>
        <p:txBody>
          <a:bodyPr/>
          <a:lstStyle/>
          <a:p>
            <a:pPr>
              <a:lnSpc>
                <a:spcPct val="85000"/>
              </a:lnSpc>
            </a:pPr>
            <a:r>
              <a:rPr lang="en-US" altLang="en-US" sz="2100"/>
              <a:t>Example 1:</a:t>
            </a:r>
          </a:p>
          <a:p>
            <a:pPr lvl="1">
              <a:lnSpc>
                <a:spcPct val="85000"/>
              </a:lnSpc>
              <a:buFont typeface="Arial" panose="020B0604020202020204" pitchFamily="34" charset="0"/>
              <a:buNone/>
            </a:pPr>
            <a:r>
              <a:rPr lang="en-US" altLang="en-US" sz="1800"/>
              <a:t>printColor(snow) :- !, write("It's white.").</a:t>
            </a:r>
          </a:p>
          <a:p>
            <a:pPr lvl="1">
              <a:lnSpc>
                <a:spcPct val="85000"/>
              </a:lnSpc>
              <a:buFont typeface="Arial" panose="020B0604020202020204" pitchFamily="34" charset="0"/>
              <a:buNone/>
            </a:pPr>
            <a:r>
              <a:rPr lang="en-US" altLang="en-US" sz="1800"/>
              <a:t>printColor(grass) :- !, write("It's green.").</a:t>
            </a:r>
          </a:p>
          <a:p>
            <a:pPr lvl="1">
              <a:lnSpc>
                <a:spcPct val="85000"/>
              </a:lnSpc>
              <a:buFont typeface="Arial" panose="020B0604020202020204" pitchFamily="34" charset="0"/>
              <a:buNone/>
            </a:pPr>
            <a:r>
              <a:rPr lang="en-US" altLang="en-US" sz="1800"/>
              <a:t>printColor(sky) :- !, write("It's yellow.").</a:t>
            </a:r>
          </a:p>
          <a:p>
            <a:pPr lvl="1">
              <a:lnSpc>
                <a:spcPct val="85000"/>
              </a:lnSpc>
              <a:buFont typeface="Arial" panose="020B0604020202020204" pitchFamily="34" charset="0"/>
              <a:buNone/>
            </a:pPr>
            <a:r>
              <a:rPr lang="en-US" altLang="en-US" sz="1800"/>
              <a:t>printColor(X) :- write("Beats me.").</a:t>
            </a:r>
          </a:p>
          <a:p>
            <a:pPr>
              <a:lnSpc>
                <a:spcPct val="85000"/>
              </a:lnSpc>
            </a:pPr>
            <a:r>
              <a:rPr lang="en-US" altLang="en-US" sz="2100"/>
              <a:t>Example 2</a:t>
            </a:r>
          </a:p>
          <a:p>
            <a:pPr lvl="1">
              <a:lnSpc>
                <a:spcPct val="85000"/>
              </a:lnSpc>
              <a:buFont typeface="Arial" panose="020B0604020202020204" pitchFamily="34" charset="0"/>
              <a:buNone/>
            </a:pPr>
            <a:r>
              <a:rPr lang="en-US" altLang="en-US" sz="1800"/>
              <a:t>printColor(X) :- colour(X,Y), !,</a:t>
            </a:r>
          </a:p>
          <a:p>
            <a:pPr lvl="2">
              <a:lnSpc>
                <a:spcPct val="85000"/>
              </a:lnSpc>
              <a:buFont typeface="Arial" panose="020B0604020202020204" pitchFamily="34" charset="0"/>
              <a:buNone/>
            </a:pPr>
            <a:r>
              <a:rPr lang="en-US" altLang="en-US" sz="2100"/>
              <a:t>write("It's "), write(Y), write(".").</a:t>
            </a:r>
          </a:p>
          <a:p>
            <a:pPr lvl="1">
              <a:lnSpc>
                <a:spcPct val="85000"/>
              </a:lnSpc>
              <a:buFont typeface="Arial" panose="020B0604020202020204" pitchFamily="34" charset="0"/>
              <a:buNone/>
            </a:pPr>
            <a:r>
              <a:rPr lang="en-US" altLang="en-US" sz="1800"/>
              <a:t>printColor(X) :- write("Beats me.").</a:t>
            </a:r>
          </a:p>
          <a:p>
            <a:pPr lvl="1">
              <a:lnSpc>
                <a:spcPct val="85000"/>
              </a:lnSpc>
              <a:buFont typeface="Arial" panose="020B0604020202020204" pitchFamily="34" charset="0"/>
              <a:buNone/>
            </a:pPr>
            <a:r>
              <a:rPr lang="en-US" altLang="en-US" sz="1800"/>
              <a:t>color(snow,white).</a:t>
            </a:r>
          </a:p>
          <a:p>
            <a:pPr lvl="1">
              <a:lnSpc>
                <a:spcPct val="85000"/>
              </a:lnSpc>
              <a:buFont typeface="Arial" panose="020B0604020202020204" pitchFamily="34" charset="0"/>
              <a:buNone/>
            </a:pPr>
            <a:r>
              <a:rPr lang="en-US" altLang="en-US" sz="1800"/>
              <a:t>color(sky,yellow).</a:t>
            </a:r>
          </a:p>
          <a:p>
            <a:pPr lvl="1">
              <a:lnSpc>
                <a:spcPct val="85000"/>
              </a:lnSpc>
              <a:buFont typeface="Arial" panose="020B0604020202020204" pitchFamily="34" charset="0"/>
              <a:buNone/>
            </a:pPr>
            <a:r>
              <a:rPr lang="en-US" altLang="en-US" sz="1800"/>
              <a:t>color(X,Y) :- madeof(X,Z), colour(Z,Y).</a:t>
            </a:r>
          </a:p>
          <a:p>
            <a:pPr lvl="1">
              <a:lnSpc>
                <a:spcPct val="85000"/>
              </a:lnSpc>
              <a:buFont typeface="Arial" panose="020B0604020202020204" pitchFamily="34" charset="0"/>
              <a:buNone/>
            </a:pPr>
            <a:r>
              <a:rPr lang="en-US" altLang="en-US" sz="1800"/>
              <a:t>madeof(grass,vegetation).</a:t>
            </a:r>
          </a:p>
          <a:p>
            <a:pPr lvl="1">
              <a:lnSpc>
                <a:spcPct val="85000"/>
              </a:lnSpc>
              <a:buFont typeface="Arial" panose="020B0604020202020204" pitchFamily="34" charset="0"/>
              <a:buNone/>
            </a:pPr>
            <a:r>
              <a:rPr lang="en-US" altLang="en-US" sz="1800"/>
              <a:t>color(vegetation,green).</a:t>
            </a:r>
          </a:p>
        </p:txBody>
      </p:sp>
      <p:pic>
        <p:nvPicPr>
          <p:cNvPr id="2" name="Audio 1">
            <a:hlinkClick r:id="" action="ppaction://media"/>
            <a:extLst>
              <a:ext uri="{FF2B5EF4-FFF2-40B4-BE49-F238E27FC236}">
                <a16:creationId xmlns:a16="http://schemas.microsoft.com/office/drawing/2014/main" id="{262BAD3C-219C-4F07-ABF3-A1632772B3F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346"/>
    </mc:Choice>
    <mc:Fallback>
      <p:transition spd="slow" advTm="36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1D1CBB3-B812-4311-A8D3-AC8678647567}"/>
              </a:ext>
            </a:extLst>
          </p:cNvPr>
          <p:cNvSpPr>
            <a:spLocks noGrp="1" noChangeArrowheads="1"/>
          </p:cNvSpPr>
          <p:nvPr>
            <p:ph type="title"/>
          </p:nvPr>
        </p:nvSpPr>
        <p:spPr>
          <a:xfrm>
            <a:off x="381000" y="1143000"/>
            <a:ext cx="9513888" cy="914400"/>
          </a:xfrm>
        </p:spPr>
        <p:txBody>
          <a:bodyPr/>
          <a:lstStyle/>
          <a:p>
            <a:r>
              <a:rPr lang="en-US" altLang="en-US"/>
              <a:t>Which one is the KBS?</a:t>
            </a:r>
          </a:p>
        </p:txBody>
      </p:sp>
      <p:sp>
        <p:nvSpPr>
          <p:cNvPr id="62467" name="Rectangle 3">
            <a:extLst>
              <a:ext uri="{FF2B5EF4-FFF2-40B4-BE49-F238E27FC236}">
                <a16:creationId xmlns:a16="http://schemas.microsoft.com/office/drawing/2014/main" id="{03DB5B08-BA6A-4290-BA3D-FA96D789F7F5}"/>
              </a:ext>
            </a:extLst>
          </p:cNvPr>
          <p:cNvSpPr>
            <a:spLocks noGrp="1" noChangeArrowheads="1"/>
          </p:cNvSpPr>
          <p:nvPr>
            <p:ph type="body" idx="1"/>
          </p:nvPr>
        </p:nvSpPr>
        <p:spPr>
          <a:xfrm>
            <a:off x="381000" y="2057400"/>
            <a:ext cx="9250363" cy="6294438"/>
          </a:xfrm>
        </p:spPr>
        <p:txBody>
          <a:bodyPr/>
          <a:lstStyle/>
          <a:p>
            <a:pPr>
              <a:lnSpc>
                <a:spcPct val="85000"/>
              </a:lnSpc>
            </a:pPr>
            <a:r>
              <a:rPr lang="en-US" altLang="en-US" sz="2100"/>
              <a:t>Example 1:</a:t>
            </a:r>
          </a:p>
          <a:p>
            <a:pPr lvl="1">
              <a:lnSpc>
                <a:spcPct val="85000"/>
              </a:lnSpc>
              <a:buFont typeface="Arial" panose="020B0604020202020204" pitchFamily="34" charset="0"/>
              <a:buNone/>
            </a:pPr>
            <a:r>
              <a:rPr lang="en-US" altLang="en-US" sz="1800"/>
              <a:t>printColor(snow) :- !, write("It's white.").</a:t>
            </a:r>
          </a:p>
          <a:p>
            <a:pPr lvl="1">
              <a:lnSpc>
                <a:spcPct val="85000"/>
              </a:lnSpc>
              <a:buFont typeface="Arial" panose="020B0604020202020204" pitchFamily="34" charset="0"/>
              <a:buNone/>
            </a:pPr>
            <a:r>
              <a:rPr lang="en-US" altLang="en-US" sz="1800"/>
              <a:t>printColor(grass) :- !, write("It's green.").</a:t>
            </a:r>
          </a:p>
          <a:p>
            <a:pPr lvl="1">
              <a:lnSpc>
                <a:spcPct val="85000"/>
              </a:lnSpc>
              <a:buFont typeface="Arial" panose="020B0604020202020204" pitchFamily="34" charset="0"/>
              <a:buNone/>
            </a:pPr>
            <a:r>
              <a:rPr lang="en-US" altLang="en-US" sz="1800"/>
              <a:t>printColor(sky) :- !, write("It's yellow.").</a:t>
            </a:r>
          </a:p>
          <a:p>
            <a:pPr lvl="1">
              <a:lnSpc>
                <a:spcPct val="85000"/>
              </a:lnSpc>
              <a:buFont typeface="Arial" panose="020B0604020202020204" pitchFamily="34" charset="0"/>
              <a:buNone/>
            </a:pPr>
            <a:r>
              <a:rPr lang="en-US" altLang="en-US" sz="1800"/>
              <a:t>printColour(X) :- write("Beats me.").</a:t>
            </a:r>
          </a:p>
          <a:p>
            <a:pPr>
              <a:lnSpc>
                <a:spcPct val="85000"/>
              </a:lnSpc>
            </a:pPr>
            <a:r>
              <a:rPr lang="en-US" altLang="en-US" sz="2500">
                <a:solidFill>
                  <a:schemeClr val="accent1"/>
                </a:solidFill>
              </a:rPr>
              <a:t>Example 2</a:t>
            </a:r>
          </a:p>
          <a:p>
            <a:pPr lvl="1">
              <a:lnSpc>
                <a:spcPct val="85000"/>
              </a:lnSpc>
              <a:buFont typeface="Arial" panose="020B0604020202020204" pitchFamily="34" charset="0"/>
              <a:buNone/>
            </a:pPr>
            <a:r>
              <a:rPr lang="en-US" altLang="en-US" sz="2000">
                <a:solidFill>
                  <a:schemeClr val="accent1"/>
                </a:solidFill>
              </a:rPr>
              <a:t>printColor(X) :- colour(X,Y), !,</a:t>
            </a:r>
          </a:p>
          <a:p>
            <a:pPr lvl="2">
              <a:lnSpc>
                <a:spcPct val="85000"/>
              </a:lnSpc>
              <a:buFont typeface="Arial" panose="020B0604020202020204" pitchFamily="34" charset="0"/>
              <a:buNone/>
            </a:pPr>
            <a:r>
              <a:rPr lang="en-US" altLang="en-US" sz="2500">
                <a:solidFill>
                  <a:schemeClr val="accent1"/>
                </a:solidFill>
              </a:rPr>
              <a:t>write("It's "), write(Y), write(".").</a:t>
            </a:r>
          </a:p>
          <a:p>
            <a:pPr lvl="1">
              <a:lnSpc>
                <a:spcPct val="85000"/>
              </a:lnSpc>
              <a:buFont typeface="Arial" panose="020B0604020202020204" pitchFamily="34" charset="0"/>
              <a:buNone/>
            </a:pPr>
            <a:r>
              <a:rPr lang="en-US" altLang="en-US" sz="2000">
                <a:solidFill>
                  <a:schemeClr val="accent1"/>
                </a:solidFill>
              </a:rPr>
              <a:t>printColor(X) :- write("Beats me.").</a:t>
            </a:r>
          </a:p>
          <a:p>
            <a:pPr lvl="1">
              <a:lnSpc>
                <a:spcPct val="85000"/>
              </a:lnSpc>
              <a:buFont typeface="Arial" panose="020B0604020202020204" pitchFamily="34" charset="0"/>
              <a:buNone/>
            </a:pPr>
            <a:r>
              <a:rPr lang="en-US" altLang="en-US" sz="2000">
                <a:solidFill>
                  <a:schemeClr val="accent1"/>
                </a:solidFill>
              </a:rPr>
              <a:t>color(snow,white).</a:t>
            </a:r>
          </a:p>
          <a:p>
            <a:pPr lvl="1">
              <a:lnSpc>
                <a:spcPct val="85000"/>
              </a:lnSpc>
              <a:buFont typeface="Arial" panose="020B0604020202020204" pitchFamily="34" charset="0"/>
              <a:buNone/>
            </a:pPr>
            <a:r>
              <a:rPr lang="en-US" altLang="en-US" sz="2000">
                <a:solidFill>
                  <a:schemeClr val="accent1"/>
                </a:solidFill>
              </a:rPr>
              <a:t>color(sky,yellow).</a:t>
            </a:r>
          </a:p>
          <a:p>
            <a:pPr lvl="1">
              <a:lnSpc>
                <a:spcPct val="85000"/>
              </a:lnSpc>
              <a:buFont typeface="Arial" panose="020B0604020202020204" pitchFamily="34" charset="0"/>
              <a:buNone/>
            </a:pPr>
            <a:r>
              <a:rPr lang="en-US" altLang="en-US" sz="2000">
                <a:solidFill>
                  <a:schemeClr val="accent1"/>
                </a:solidFill>
              </a:rPr>
              <a:t>color(X,Y) :- madeof(X,Z), colour(Z,Y).</a:t>
            </a:r>
          </a:p>
          <a:p>
            <a:pPr lvl="1">
              <a:lnSpc>
                <a:spcPct val="85000"/>
              </a:lnSpc>
              <a:buFont typeface="Arial" panose="020B0604020202020204" pitchFamily="34" charset="0"/>
              <a:buNone/>
            </a:pPr>
            <a:r>
              <a:rPr lang="en-US" altLang="en-US" sz="2000">
                <a:solidFill>
                  <a:schemeClr val="accent1"/>
                </a:solidFill>
              </a:rPr>
              <a:t>madeof(grass,vegetation).</a:t>
            </a:r>
          </a:p>
          <a:p>
            <a:pPr lvl="1">
              <a:lnSpc>
                <a:spcPct val="85000"/>
              </a:lnSpc>
              <a:buFont typeface="Arial" panose="020B0604020202020204" pitchFamily="34" charset="0"/>
              <a:buNone/>
            </a:pPr>
            <a:r>
              <a:rPr lang="en-US" altLang="en-US" sz="2000">
                <a:solidFill>
                  <a:schemeClr val="accent1"/>
                </a:solidFill>
              </a:rPr>
              <a:t>color(vegetation,green).</a:t>
            </a:r>
          </a:p>
        </p:txBody>
      </p:sp>
      <p:pic>
        <p:nvPicPr>
          <p:cNvPr id="2" name="Audio 1">
            <a:hlinkClick r:id="" action="ppaction://media"/>
            <a:extLst>
              <a:ext uri="{FF2B5EF4-FFF2-40B4-BE49-F238E27FC236}">
                <a16:creationId xmlns:a16="http://schemas.microsoft.com/office/drawing/2014/main" id="{763908C9-95D7-49EF-8FDE-E6276F2EBA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176"/>
    </mc:Choice>
    <mc:Fallback>
      <p:transition spd="slow" advTm="15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2D88E94D-28BF-4DD5-A805-3357184962CA}"/>
              </a:ext>
            </a:extLst>
          </p:cNvPr>
          <p:cNvSpPr>
            <a:spLocks noGrp="1" noChangeArrowheads="1"/>
          </p:cNvSpPr>
          <p:nvPr>
            <p:ph type="title"/>
          </p:nvPr>
        </p:nvSpPr>
        <p:spPr>
          <a:xfrm>
            <a:off x="315913" y="274638"/>
            <a:ext cx="9513887" cy="914400"/>
          </a:xfrm>
        </p:spPr>
        <p:txBody>
          <a:bodyPr/>
          <a:lstStyle/>
          <a:p>
            <a:r>
              <a:rPr lang="en-US" altLang="en-US"/>
              <a:t>Where is the KR?</a:t>
            </a:r>
          </a:p>
        </p:txBody>
      </p:sp>
      <p:sp>
        <p:nvSpPr>
          <p:cNvPr id="65539" name="Rectangle 3">
            <a:extLst>
              <a:ext uri="{FF2B5EF4-FFF2-40B4-BE49-F238E27FC236}">
                <a16:creationId xmlns:a16="http://schemas.microsoft.com/office/drawing/2014/main" id="{81EFD60F-47CB-46CE-8ED0-239479B07A52}"/>
              </a:ext>
            </a:extLst>
          </p:cNvPr>
          <p:cNvSpPr>
            <a:spLocks noGrp="1" noChangeArrowheads="1"/>
          </p:cNvSpPr>
          <p:nvPr>
            <p:ph type="body" idx="1"/>
          </p:nvPr>
        </p:nvSpPr>
        <p:spPr>
          <a:xfrm>
            <a:off x="304800" y="2057400"/>
            <a:ext cx="9250363" cy="6294438"/>
          </a:xfrm>
        </p:spPr>
        <p:txBody>
          <a:bodyPr/>
          <a:lstStyle/>
          <a:p>
            <a:pPr>
              <a:lnSpc>
                <a:spcPct val="85000"/>
              </a:lnSpc>
            </a:pPr>
            <a:r>
              <a:rPr lang="en-US" altLang="en-US" sz="2100"/>
              <a:t>Example 1:</a:t>
            </a:r>
          </a:p>
          <a:p>
            <a:pPr lvl="1">
              <a:lnSpc>
                <a:spcPct val="85000"/>
              </a:lnSpc>
              <a:buFont typeface="Arial" panose="020B0604020202020204" pitchFamily="34" charset="0"/>
              <a:buNone/>
            </a:pPr>
            <a:r>
              <a:rPr lang="en-US" altLang="en-US" sz="1800"/>
              <a:t>printColor(snow) :- !, write("It's white.").</a:t>
            </a:r>
          </a:p>
          <a:p>
            <a:pPr lvl="1">
              <a:lnSpc>
                <a:spcPct val="85000"/>
              </a:lnSpc>
              <a:buFont typeface="Arial" panose="020B0604020202020204" pitchFamily="34" charset="0"/>
              <a:buNone/>
            </a:pPr>
            <a:r>
              <a:rPr lang="en-US" altLang="en-US" sz="1800"/>
              <a:t>printColor(grass) :- !, write("It's green.").</a:t>
            </a:r>
          </a:p>
          <a:p>
            <a:pPr lvl="1">
              <a:lnSpc>
                <a:spcPct val="85000"/>
              </a:lnSpc>
              <a:buFont typeface="Arial" panose="020B0604020202020204" pitchFamily="34" charset="0"/>
              <a:buNone/>
            </a:pPr>
            <a:r>
              <a:rPr lang="en-US" altLang="en-US" sz="1800"/>
              <a:t>printColor(sky) :- !, write("It's yellow.").</a:t>
            </a:r>
          </a:p>
          <a:p>
            <a:pPr lvl="1">
              <a:lnSpc>
                <a:spcPct val="85000"/>
              </a:lnSpc>
              <a:buFont typeface="Arial" panose="020B0604020202020204" pitchFamily="34" charset="0"/>
              <a:buNone/>
            </a:pPr>
            <a:r>
              <a:rPr lang="en-US" altLang="en-US" sz="1800"/>
              <a:t>printColor(X) :- write("Beats me.").</a:t>
            </a:r>
          </a:p>
          <a:p>
            <a:pPr>
              <a:lnSpc>
                <a:spcPct val="85000"/>
              </a:lnSpc>
            </a:pPr>
            <a:r>
              <a:rPr lang="en-US" altLang="en-US" sz="2100"/>
              <a:t>Example 2</a:t>
            </a:r>
          </a:p>
          <a:p>
            <a:pPr lvl="1">
              <a:lnSpc>
                <a:spcPct val="85000"/>
              </a:lnSpc>
              <a:buFont typeface="Arial" panose="020B0604020202020204" pitchFamily="34" charset="0"/>
              <a:buNone/>
            </a:pPr>
            <a:r>
              <a:rPr lang="en-US" altLang="en-US" sz="1800"/>
              <a:t>printColor(X) :- colour(X,Y), !,</a:t>
            </a:r>
          </a:p>
          <a:p>
            <a:pPr lvl="2">
              <a:lnSpc>
                <a:spcPct val="85000"/>
              </a:lnSpc>
              <a:buFont typeface="Arial" panose="020B0604020202020204" pitchFamily="34" charset="0"/>
              <a:buNone/>
            </a:pPr>
            <a:r>
              <a:rPr lang="en-US" altLang="en-US" sz="2100"/>
              <a:t>write("It's "), write(Y), write(".").</a:t>
            </a:r>
          </a:p>
          <a:p>
            <a:pPr lvl="1">
              <a:lnSpc>
                <a:spcPct val="85000"/>
              </a:lnSpc>
              <a:buFont typeface="Arial" panose="020B0604020202020204" pitchFamily="34" charset="0"/>
              <a:buNone/>
            </a:pPr>
            <a:r>
              <a:rPr lang="en-US" altLang="en-US" sz="1800"/>
              <a:t>printColor(X) :- write("Beats me.").</a:t>
            </a:r>
          </a:p>
          <a:p>
            <a:pPr lvl="1">
              <a:lnSpc>
                <a:spcPct val="85000"/>
              </a:lnSpc>
              <a:buFont typeface="Arial" panose="020B0604020202020204" pitchFamily="34" charset="0"/>
              <a:buNone/>
            </a:pPr>
            <a:r>
              <a:rPr lang="en-US" altLang="en-US" sz="1800" b="1">
                <a:solidFill>
                  <a:srgbClr val="993366"/>
                </a:solidFill>
              </a:rPr>
              <a:t>color(snow,white).</a:t>
            </a:r>
          </a:p>
          <a:p>
            <a:pPr lvl="1">
              <a:lnSpc>
                <a:spcPct val="85000"/>
              </a:lnSpc>
              <a:buFont typeface="Arial" panose="020B0604020202020204" pitchFamily="34" charset="0"/>
              <a:buNone/>
            </a:pPr>
            <a:r>
              <a:rPr lang="en-US" altLang="en-US" sz="1800" b="1">
                <a:solidFill>
                  <a:srgbClr val="993366"/>
                </a:solidFill>
              </a:rPr>
              <a:t>color(sky,yellow).</a:t>
            </a:r>
          </a:p>
          <a:p>
            <a:pPr lvl="1">
              <a:lnSpc>
                <a:spcPct val="85000"/>
              </a:lnSpc>
              <a:buFont typeface="Arial" panose="020B0604020202020204" pitchFamily="34" charset="0"/>
              <a:buNone/>
            </a:pPr>
            <a:r>
              <a:rPr lang="en-US" altLang="en-US" sz="1800" b="1">
                <a:solidFill>
                  <a:srgbClr val="993366"/>
                </a:solidFill>
              </a:rPr>
              <a:t>color(X,Y) :- madeof(X,Z), color(Z,Y).</a:t>
            </a:r>
          </a:p>
          <a:p>
            <a:pPr lvl="1">
              <a:lnSpc>
                <a:spcPct val="85000"/>
              </a:lnSpc>
              <a:buFont typeface="Arial" panose="020B0604020202020204" pitchFamily="34" charset="0"/>
              <a:buNone/>
            </a:pPr>
            <a:r>
              <a:rPr lang="en-US" altLang="en-US" sz="1800" b="1">
                <a:solidFill>
                  <a:srgbClr val="993366"/>
                </a:solidFill>
              </a:rPr>
              <a:t>madeof(grass,vegetation).</a:t>
            </a:r>
          </a:p>
          <a:p>
            <a:pPr lvl="1">
              <a:lnSpc>
                <a:spcPct val="85000"/>
              </a:lnSpc>
              <a:buFont typeface="Arial" panose="020B0604020202020204" pitchFamily="34" charset="0"/>
              <a:buNone/>
            </a:pPr>
            <a:r>
              <a:rPr lang="en-US" altLang="en-US" sz="1800" b="1">
                <a:solidFill>
                  <a:srgbClr val="993366"/>
                </a:solidFill>
              </a:rPr>
              <a:t>color(vegetation,green</a:t>
            </a:r>
            <a:r>
              <a:rPr lang="en-US" altLang="en-US" sz="1800" b="1">
                <a:solidFill>
                  <a:schemeClr val="accent1"/>
                </a:solidFill>
              </a:rPr>
              <a:t>).</a:t>
            </a:r>
          </a:p>
        </p:txBody>
      </p:sp>
      <p:pic>
        <p:nvPicPr>
          <p:cNvPr id="2" name="Audio 1">
            <a:hlinkClick r:id="" action="ppaction://media"/>
            <a:extLst>
              <a:ext uri="{FF2B5EF4-FFF2-40B4-BE49-F238E27FC236}">
                <a16:creationId xmlns:a16="http://schemas.microsoft.com/office/drawing/2014/main" id="{ED939C92-1FFE-46C9-AB47-3288EAFB6A8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04"/>
    </mc:Choice>
    <mc:Fallback>
      <p:transition spd="slow" advTm="7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AA37613A-2185-486B-8A2A-BD34108A2455}"/>
              </a:ext>
            </a:extLst>
          </p:cNvPr>
          <p:cNvSpPr>
            <a:spLocks noGrp="1"/>
          </p:cNvSpPr>
          <p:nvPr>
            <p:ph type="title" idx="4294967295"/>
          </p:nvPr>
        </p:nvSpPr>
        <p:spPr>
          <a:xfrm>
            <a:off x="381000" y="990600"/>
            <a:ext cx="9067800" cy="1219200"/>
          </a:xfrm>
        </p:spPr>
        <p:txBody>
          <a:bodyPr lIns="100794" tIns="50397" rIns="100794" bIns="50397" anchor="ctr"/>
          <a:lstStyle/>
          <a:p>
            <a:r>
              <a:rPr lang="en-US" altLang="en-US" sz="3600"/>
              <a:t>A KBS gives Cognitive Penetrability</a:t>
            </a:r>
          </a:p>
        </p:txBody>
      </p:sp>
      <p:sp>
        <p:nvSpPr>
          <p:cNvPr id="3" name="Content Placeholder 2">
            <a:extLst>
              <a:ext uri="{FF2B5EF4-FFF2-40B4-BE49-F238E27FC236}">
                <a16:creationId xmlns:a16="http://schemas.microsoft.com/office/drawing/2014/main" id="{B20F6AD7-6EFA-4A31-A585-53F81FE00CD9}"/>
              </a:ext>
            </a:extLst>
          </p:cNvPr>
          <p:cNvSpPr>
            <a:spLocks noGrp="1"/>
          </p:cNvSpPr>
          <p:nvPr>
            <p:ph idx="4294967295"/>
          </p:nvPr>
        </p:nvSpPr>
        <p:spPr>
          <a:xfrm>
            <a:off x="304800" y="2286000"/>
            <a:ext cx="9372600" cy="4419600"/>
          </a:xfrm>
        </p:spPr>
        <p:txBody>
          <a:bodyPr lIns="100794" tIns="50397" rIns="100794" bIns="50397"/>
          <a:lstStyle/>
          <a:p>
            <a:pPr>
              <a:lnSpc>
                <a:spcPct val="100000"/>
              </a:lnSpc>
            </a:pPr>
            <a:r>
              <a:rPr lang="en-US" altLang="en-US"/>
              <a:t>Hallmark of knowledge-based system: the ability to be </a:t>
            </a:r>
            <a:r>
              <a:rPr lang="en-US" altLang="en-US" i="1"/>
              <a:t>told </a:t>
            </a:r>
            <a:r>
              <a:rPr lang="en-US" altLang="en-US"/>
              <a:t>facts about the world and adjust our behavior correspondingly</a:t>
            </a:r>
          </a:p>
          <a:p>
            <a:pPr lvl="1">
              <a:lnSpc>
                <a:spcPct val="100000"/>
              </a:lnSpc>
            </a:pPr>
            <a:r>
              <a:rPr lang="en-US" altLang="en-US"/>
              <a:t>for example: read a book about canaries or rare coins</a:t>
            </a:r>
          </a:p>
          <a:p>
            <a:pPr>
              <a:lnSpc>
                <a:spcPct val="100000"/>
              </a:lnSpc>
            </a:pPr>
            <a:r>
              <a:rPr lang="en-US" altLang="en-US"/>
              <a:t>Cognitive penetrability: ability of our  actions to depend on our explicit beliefs.</a:t>
            </a:r>
          </a:p>
          <a:p>
            <a:pPr lvl="1">
              <a:lnSpc>
                <a:spcPct val="100000"/>
              </a:lnSpc>
            </a:pPr>
            <a:r>
              <a:rPr lang="en-US" altLang="en-US"/>
              <a:t>These are conditioned responses, e.g. </a:t>
            </a:r>
          </a:p>
          <a:p>
            <a:pPr lvl="2">
              <a:lnSpc>
                <a:spcPct val="100000"/>
              </a:lnSpc>
            </a:pPr>
            <a:r>
              <a:rPr lang="en-US" altLang="en-US"/>
              <a:t>Normally, we leave the room if we hear a fire alarm</a:t>
            </a:r>
          </a:p>
          <a:p>
            <a:pPr lvl="2">
              <a:lnSpc>
                <a:spcPct val="100000"/>
              </a:lnSpc>
            </a:pPr>
            <a:r>
              <a:rPr lang="en-US" altLang="en-US"/>
              <a:t>However, we do not leave the room if we hear  a fire alarm and we believe that it is being tested.</a:t>
            </a:r>
          </a:p>
          <a:p>
            <a:pPr lvl="1">
              <a:lnSpc>
                <a:spcPct val="100000"/>
              </a:lnSpc>
            </a:pPr>
            <a:r>
              <a:rPr lang="en-US" altLang="en-US"/>
              <a:t>Counter example: blinking is not cognitively penetrable</a:t>
            </a:r>
          </a:p>
          <a:p>
            <a:pPr lvl="1">
              <a:buFont typeface="Arial" panose="020B0604020202020204" pitchFamily="34" charset="0"/>
              <a:buNone/>
            </a:pPr>
            <a:endParaRPr lang="en-US" altLang="en-US"/>
          </a:p>
        </p:txBody>
      </p:sp>
      <p:pic>
        <p:nvPicPr>
          <p:cNvPr id="2" name="Audio 1">
            <a:hlinkClick r:id="" action="ppaction://media"/>
            <a:extLst>
              <a:ext uri="{FF2B5EF4-FFF2-40B4-BE49-F238E27FC236}">
                <a16:creationId xmlns:a16="http://schemas.microsoft.com/office/drawing/2014/main" id="{89F17B11-D9BA-4ADA-B7E3-566672D1D1E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755"/>
    </mc:Choice>
    <mc:Fallback>
      <p:transition spd="slow" advTm="38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7CCD28C2-4576-4C87-9D13-643BE555631D}"/>
              </a:ext>
            </a:extLst>
          </p:cNvPr>
          <p:cNvSpPr>
            <a:spLocks noGrp="1"/>
          </p:cNvSpPr>
          <p:nvPr>
            <p:ph type="title" idx="4294967295"/>
          </p:nvPr>
        </p:nvSpPr>
        <p:spPr>
          <a:xfrm>
            <a:off x="228600" y="838200"/>
            <a:ext cx="9471025" cy="1066800"/>
          </a:xfrm>
        </p:spPr>
        <p:txBody>
          <a:bodyPr lIns="100794" tIns="50397" rIns="100794" bIns="50397" anchor="ctr"/>
          <a:lstStyle/>
          <a:p>
            <a:r>
              <a:rPr lang="en-US" altLang="en-US"/>
              <a:t>Summary of Benefits of KBS</a:t>
            </a:r>
          </a:p>
        </p:txBody>
      </p:sp>
      <p:sp>
        <p:nvSpPr>
          <p:cNvPr id="3" name="Content Placeholder 2">
            <a:extLst>
              <a:ext uri="{FF2B5EF4-FFF2-40B4-BE49-F238E27FC236}">
                <a16:creationId xmlns:a16="http://schemas.microsoft.com/office/drawing/2014/main" id="{1F67B360-6A2F-4681-B995-4EE924F32019}"/>
              </a:ext>
            </a:extLst>
          </p:cNvPr>
          <p:cNvSpPr>
            <a:spLocks noGrp="1"/>
          </p:cNvSpPr>
          <p:nvPr>
            <p:ph idx="4294967295"/>
          </p:nvPr>
        </p:nvSpPr>
        <p:spPr>
          <a:xfrm>
            <a:off x="457200" y="2209800"/>
            <a:ext cx="9040813" cy="4530725"/>
          </a:xfrm>
        </p:spPr>
        <p:txBody>
          <a:bodyPr lIns="100794" tIns="50397" rIns="100794" bIns="50397"/>
          <a:lstStyle/>
          <a:p>
            <a:pPr>
              <a:lnSpc>
                <a:spcPct val="90000"/>
              </a:lnSpc>
              <a:buFont typeface="Arial" panose="020B0604020202020204" pitchFamily="34" charset="0"/>
              <a:buNone/>
            </a:pPr>
            <a:r>
              <a:rPr lang="en-US" altLang="en-US"/>
              <a:t>By explicitly representing knowledge, we can:</a:t>
            </a:r>
          </a:p>
          <a:p>
            <a:pPr>
              <a:lnSpc>
                <a:spcPct val="90000"/>
              </a:lnSpc>
            </a:pPr>
            <a:r>
              <a:rPr lang="en-US" altLang="en-US"/>
              <a:t>reuse knowledge to solve different tasks.</a:t>
            </a:r>
          </a:p>
          <a:p>
            <a:pPr lvl="1">
              <a:lnSpc>
                <a:spcPct val="90000"/>
              </a:lnSpc>
            </a:pPr>
            <a:r>
              <a:rPr lang="en-US" altLang="en-US"/>
              <a:t>Returning a list of all white things, or painting pictures</a:t>
            </a:r>
          </a:p>
          <a:p>
            <a:pPr>
              <a:lnSpc>
                <a:spcPct val="90000"/>
              </a:lnSpc>
            </a:pPr>
            <a:r>
              <a:rPr lang="en-US" altLang="en-US"/>
              <a:t>extend existing behavior by adding new knowledge.</a:t>
            </a:r>
          </a:p>
          <a:p>
            <a:pPr lvl="1">
              <a:lnSpc>
                <a:spcPct val="90000"/>
              </a:lnSpc>
            </a:pPr>
            <a:r>
              <a:rPr lang="en-US" altLang="en-US"/>
              <a:t>E.g. Canaries are yellow.</a:t>
            </a:r>
          </a:p>
          <a:p>
            <a:pPr>
              <a:lnSpc>
                <a:spcPct val="90000"/>
              </a:lnSpc>
            </a:pPr>
            <a:r>
              <a:rPr lang="en-US" altLang="en-US"/>
              <a:t>debug faulty behavior by locating erroneous beliefs.</a:t>
            </a:r>
          </a:p>
          <a:p>
            <a:pPr lvl="1">
              <a:lnSpc>
                <a:spcPct val="90000"/>
              </a:lnSpc>
            </a:pPr>
            <a:r>
              <a:rPr lang="en-US" altLang="en-US"/>
              <a:t>E..g. “No the sky is not yellow. It is blue.”</a:t>
            </a:r>
          </a:p>
          <a:p>
            <a:pPr>
              <a:lnSpc>
                <a:spcPct val="90000"/>
              </a:lnSpc>
            </a:pPr>
            <a:r>
              <a:rPr lang="en-US" altLang="en-US"/>
              <a:t>explain and justify behavior of the system</a:t>
            </a:r>
          </a:p>
          <a:p>
            <a:pPr lvl="1">
              <a:lnSpc>
                <a:spcPct val="90000"/>
              </a:lnSpc>
            </a:pPr>
            <a:r>
              <a:rPr lang="en-US" altLang="en-US"/>
              <a:t>E.g. “because grass is a form of vegetation</a:t>
            </a:r>
          </a:p>
        </p:txBody>
      </p:sp>
      <p:pic>
        <p:nvPicPr>
          <p:cNvPr id="2" name="Audio 1">
            <a:hlinkClick r:id="" action="ppaction://media"/>
            <a:extLst>
              <a:ext uri="{FF2B5EF4-FFF2-40B4-BE49-F238E27FC236}">
                <a16:creationId xmlns:a16="http://schemas.microsoft.com/office/drawing/2014/main" id="{B6577CE6-3EB3-461E-8439-06F8BB87C44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793"/>
    </mc:Choice>
    <mc:Fallback>
      <p:transition spd="slow" advTm="3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A77B0CDD-4D42-46C9-8BFF-693B903964AF}"/>
              </a:ext>
            </a:extLst>
          </p:cNvPr>
          <p:cNvSpPr>
            <a:spLocks noGrp="1" noChangeArrowheads="1"/>
          </p:cNvSpPr>
          <p:nvPr>
            <p:ph type="title"/>
          </p:nvPr>
        </p:nvSpPr>
        <p:spPr>
          <a:xfrm>
            <a:off x="349250" y="785813"/>
            <a:ext cx="9518650" cy="849312"/>
          </a:xfrm>
          <a:noFill/>
          <a:ln/>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nSpc>
                <a:spcPct val="76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GB" altLang="en-US"/>
              <a:t>Next up:</a:t>
            </a:r>
          </a:p>
        </p:txBody>
      </p:sp>
      <p:sp>
        <p:nvSpPr>
          <p:cNvPr id="5122" name="Rectangle 2">
            <a:extLst>
              <a:ext uri="{FF2B5EF4-FFF2-40B4-BE49-F238E27FC236}">
                <a16:creationId xmlns:a16="http://schemas.microsoft.com/office/drawing/2014/main" id="{E7069ABC-2A5A-4664-A530-9D159175B9A1}"/>
              </a:ext>
            </a:extLst>
          </p:cNvPr>
          <p:cNvSpPr>
            <a:spLocks noGrp="1" noChangeArrowheads="1"/>
          </p:cNvSpPr>
          <p:nvPr>
            <p:ph type="body" idx="1"/>
          </p:nvPr>
        </p:nvSpPr>
        <p:spPr>
          <a:xfrm>
            <a:off x="381000" y="2286000"/>
            <a:ext cx="8061325" cy="3578225"/>
          </a:xfrm>
          <a:noFill/>
          <a:ln/>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110000"/>
              </a:lnSpc>
            </a:pPr>
            <a:r>
              <a:rPr lang="en-US" altLang="en-US"/>
              <a:t>We will do a quick review of First Order Logic, focusing on the language and its entailments.</a:t>
            </a:r>
          </a:p>
          <a:p>
            <a:pPr>
              <a:lnSpc>
                <a:spcPct val="110000"/>
              </a:lnSpc>
            </a:pPr>
            <a:r>
              <a:rPr lang="en-US" altLang="en-US"/>
              <a:t>FOL was invented by Frege to formalize mathematics.</a:t>
            </a:r>
          </a:p>
          <a:p>
            <a:pPr>
              <a:lnSpc>
                <a:spcPct val="110000"/>
              </a:lnSpc>
            </a:pPr>
            <a:r>
              <a:rPr lang="en-US" altLang="en-US"/>
              <a:t>Later we will consider what we might want to represent, and what inference procedures we might want to apply.</a:t>
            </a:r>
          </a:p>
        </p:txBody>
      </p:sp>
      <p:pic>
        <p:nvPicPr>
          <p:cNvPr id="2" name="Audio 1">
            <a:hlinkClick r:id="" action="ppaction://media"/>
            <a:extLst>
              <a:ext uri="{FF2B5EF4-FFF2-40B4-BE49-F238E27FC236}">
                <a16:creationId xmlns:a16="http://schemas.microsoft.com/office/drawing/2014/main" id="{82E18649-1342-4566-B9D3-1782570E4F3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p:transition spd="med" advTm="33391"/>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1F7E4877-24C5-4807-A5DE-5F100F550A6B}"/>
              </a:ext>
            </a:extLst>
          </p:cNvPr>
          <p:cNvSpPr>
            <a:spLocks noGrp="1" noChangeArrowheads="1"/>
          </p:cNvSpPr>
          <p:nvPr>
            <p:ph type="title"/>
          </p:nvPr>
        </p:nvSpPr>
        <p:spPr>
          <a:xfrm>
            <a:off x="457200" y="457200"/>
            <a:ext cx="7143750" cy="1155700"/>
          </a:xfrm>
        </p:spPr>
        <p:txBody>
          <a:bodyPr/>
          <a:lstStyle/>
          <a:p>
            <a:r>
              <a:rPr lang="en-US" altLang="en-US" sz="4400"/>
              <a:t>Who’s knowledge is it?</a:t>
            </a:r>
          </a:p>
        </p:txBody>
      </p:sp>
      <p:sp>
        <p:nvSpPr>
          <p:cNvPr id="54275" name="Rectangle 3">
            <a:extLst>
              <a:ext uri="{FF2B5EF4-FFF2-40B4-BE49-F238E27FC236}">
                <a16:creationId xmlns:a16="http://schemas.microsoft.com/office/drawing/2014/main" id="{031D17E6-6411-4430-B85C-24FBC33D93D7}"/>
              </a:ext>
            </a:extLst>
          </p:cNvPr>
          <p:cNvSpPr>
            <a:spLocks noGrp="1" noChangeArrowheads="1"/>
          </p:cNvSpPr>
          <p:nvPr>
            <p:ph type="body" idx="1"/>
          </p:nvPr>
        </p:nvSpPr>
        <p:spPr>
          <a:xfrm>
            <a:off x="315913" y="1722438"/>
            <a:ext cx="9372600" cy="5837237"/>
          </a:xfrm>
        </p:spPr>
        <p:txBody>
          <a:bodyPr/>
          <a:lstStyle/>
          <a:p>
            <a:pPr>
              <a:lnSpc>
                <a:spcPct val="90000"/>
              </a:lnSpc>
              <a:spcBef>
                <a:spcPts val="900"/>
              </a:spcBef>
            </a:pPr>
            <a:r>
              <a:rPr lang="en-US" altLang="en-US" sz="2400"/>
              <a:t>This definition captures  KR as a discipline, but doesn’t really explain KR or the underlying philosophical issues, such as  who is doing the knowing. </a:t>
            </a:r>
          </a:p>
          <a:p>
            <a:pPr>
              <a:lnSpc>
                <a:spcPct val="90000"/>
              </a:lnSpc>
              <a:spcBef>
                <a:spcPts val="900"/>
              </a:spcBef>
            </a:pPr>
            <a:r>
              <a:rPr lang="en-US" altLang="en-US" sz="2400"/>
              <a:t>To address the who question, we will use the term “agent” to refer to the entity that is doing the knowing (or doing an action of any sort).</a:t>
            </a:r>
          </a:p>
          <a:p>
            <a:pPr>
              <a:lnSpc>
                <a:spcPct val="90000"/>
              </a:lnSpc>
              <a:spcBef>
                <a:spcPts val="900"/>
              </a:spcBef>
            </a:pPr>
            <a:r>
              <a:rPr lang="en-US" altLang="en-US" sz="2400"/>
              <a:t>Then we can distinguish facts that are true in the mind of some agent from those  taken to be universally true .</a:t>
            </a:r>
          </a:p>
          <a:p>
            <a:pPr>
              <a:lnSpc>
                <a:spcPct val="90000"/>
              </a:lnSpc>
              <a:spcBef>
                <a:spcPts val="900"/>
              </a:spcBef>
            </a:pPr>
            <a:r>
              <a:rPr lang="en-US" altLang="en-US" sz="2400"/>
              <a:t>But  we won’t always mention this agent explicitly, for example, if all the represented knowledge corresponds to a single agent, such as “the system”.</a:t>
            </a:r>
          </a:p>
        </p:txBody>
      </p:sp>
      <p:pic>
        <p:nvPicPr>
          <p:cNvPr id="2" name="Audio 1">
            <a:hlinkClick r:id="" action="ppaction://media"/>
            <a:extLst>
              <a:ext uri="{FF2B5EF4-FFF2-40B4-BE49-F238E27FC236}">
                <a16:creationId xmlns:a16="http://schemas.microsoft.com/office/drawing/2014/main" id="{779D4939-F5B0-47A9-9520-848E8BDC38D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071"/>
    </mc:Choice>
    <mc:Fallback>
      <p:transition spd="slow" advTm="60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A63E00-846C-4E91-82B2-A6AA5A5BBB1C}"/>
              </a:ext>
            </a:extLst>
          </p:cNvPr>
          <p:cNvSpPr>
            <a:spLocks noGrp="1" noChangeArrowheads="1"/>
          </p:cNvSpPr>
          <p:nvPr>
            <p:ph type="title"/>
          </p:nvPr>
        </p:nvSpPr>
        <p:spPr>
          <a:xfrm>
            <a:off x="349250" y="839788"/>
            <a:ext cx="9523413" cy="746125"/>
          </a:xfrm>
          <a:noFill/>
          <a:ln/>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GB" altLang="en-US"/>
              <a:t>The key challenge of KR</a:t>
            </a:r>
          </a:p>
        </p:txBody>
      </p:sp>
      <p:sp>
        <p:nvSpPr>
          <p:cNvPr id="43011" name="Rectangle 3">
            <a:extLst>
              <a:ext uri="{FF2B5EF4-FFF2-40B4-BE49-F238E27FC236}">
                <a16:creationId xmlns:a16="http://schemas.microsoft.com/office/drawing/2014/main" id="{2A3741DC-097E-4AE0-8254-5F8B537C3B42}"/>
              </a:ext>
            </a:extLst>
          </p:cNvPr>
          <p:cNvSpPr>
            <a:spLocks noGrp="1" noChangeArrowheads="1"/>
          </p:cNvSpPr>
          <p:nvPr>
            <p:ph type="body" idx="1"/>
          </p:nvPr>
        </p:nvSpPr>
        <p:spPr>
          <a:xfrm>
            <a:off x="322263" y="1752600"/>
            <a:ext cx="9050337" cy="5335588"/>
          </a:xfrm>
          <a:noFill/>
          <a:ln/>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90000"/>
              </a:lnSpc>
              <a:spcBef>
                <a:spcPts val="900"/>
              </a:spcBef>
            </a:pPr>
            <a:r>
              <a:rPr lang="en-US" altLang="en-US" sz="2500"/>
              <a:t>There are many formalisms for KR, nearly all based on some logic, because logics are very expressive and the semantics and reasoning systems for them are well-defined </a:t>
            </a:r>
          </a:p>
          <a:p>
            <a:pPr>
              <a:lnSpc>
                <a:spcPct val="90000"/>
              </a:lnSpc>
              <a:spcBef>
                <a:spcPts val="900"/>
              </a:spcBef>
            </a:pPr>
            <a:r>
              <a:rPr lang="en-US" altLang="en-US" sz="2500"/>
              <a:t>Approaches will vary significantly in how easy it is to say things and how long it takes, in real-time, to make the inferences that are needed by an application.</a:t>
            </a:r>
          </a:p>
          <a:p>
            <a:pPr lvl="1">
              <a:lnSpc>
                <a:spcPct val="90000"/>
              </a:lnSpc>
              <a:spcBef>
                <a:spcPts val="900"/>
              </a:spcBef>
            </a:pPr>
            <a:r>
              <a:rPr lang="en-US" altLang="en-US"/>
              <a:t>More expressive languages tend to allow us to say things more compactly, but reasoning with them take much longer.. </a:t>
            </a:r>
          </a:p>
          <a:p>
            <a:pPr>
              <a:lnSpc>
                <a:spcPct val="90000"/>
              </a:lnSpc>
              <a:spcBef>
                <a:spcPts val="900"/>
              </a:spcBef>
            </a:pPr>
            <a:endParaRPr lang="en-US" altLang="en-US" sz="2500"/>
          </a:p>
          <a:p>
            <a:pPr>
              <a:lnSpc>
                <a:spcPct val="90000"/>
              </a:lnSpc>
              <a:spcBef>
                <a:spcPts val="900"/>
              </a:spcBef>
            </a:pPr>
            <a:r>
              <a:rPr lang="en-US" altLang="en-US" sz="2500"/>
              <a:t>The key problem is to thus </a:t>
            </a:r>
            <a:r>
              <a:rPr lang="en-US" altLang="en-US" sz="2500" i="1"/>
              <a:t>to  find a KR approach that can make the inferences an application needs in time that is within the resource constraints of the problem at hand</a:t>
            </a:r>
          </a:p>
          <a:p>
            <a:pPr>
              <a:lnSpc>
                <a:spcPct val="90000"/>
              </a:lnSpc>
              <a:spcBef>
                <a:spcPts val="900"/>
              </a:spcBef>
              <a:buFont typeface="Arial" panose="020B0604020202020204" pitchFamily="34" charset="0"/>
              <a:buNone/>
            </a:pPr>
            <a:r>
              <a:rPr lang="en-US" altLang="en-US" sz="1900">
                <a:solidFill>
                  <a:schemeClr val="accent2"/>
                </a:solidFill>
              </a:rPr>
              <a:t> </a:t>
            </a:r>
          </a:p>
        </p:txBody>
      </p:sp>
      <p:pic>
        <p:nvPicPr>
          <p:cNvPr id="2" name="Audio 1">
            <a:hlinkClick r:id="" action="ppaction://media"/>
            <a:extLst>
              <a:ext uri="{FF2B5EF4-FFF2-40B4-BE49-F238E27FC236}">
                <a16:creationId xmlns:a16="http://schemas.microsoft.com/office/drawing/2014/main" id="{DE9FF400-8ED3-44E3-82C4-F13F70EB3F0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p:transition spd="med" advTm="39742"/>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C17795E-2A57-4EA6-9650-F76CD605035B}"/>
              </a:ext>
            </a:extLst>
          </p:cNvPr>
          <p:cNvSpPr>
            <a:spLocks noGrp="1" noChangeArrowheads="1"/>
          </p:cNvSpPr>
          <p:nvPr>
            <p:ph type="title"/>
          </p:nvPr>
        </p:nvSpPr>
        <p:spPr>
          <a:xfrm>
            <a:off x="696913" y="274638"/>
            <a:ext cx="9155112" cy="914400"/>
          </a:xfrm>
        </p:spPr>
        <p:txBody>
          <a:bodyPr/>
          <a:lstStyle/>
          <a:p>
            <a:r>
              <a:rPr lang="en-US" altLang="en-US"/>
              <a:t>KR and the Semantic Web</a:t>
            </a:r>
          </a:p>
        </p:txBody>
      </p:sp>
      <p:sp>
        <p:nvSpPr>
          <p:cNvPr id="69635" name="Rectangle 3">
            <a:extLst>
              <a:ext uri="{FF2B5EF4-FFF2-40B4-BE49-F238E27FC236}">
                <a16:creationId xmlns:a16="http://schemas.microsoft.com/office/drawing/2014/main" id="{C990FA32-A809-485D-B28A-CF51EC382145}"/>
              </a:ext>
            </a:extLst>
          </p:cNvPr>
          <p:cNvSpPr>
            <a:spLocks noGrp="1" noChangeArrowheads="1"/>
          </p:cNvSpPr>
          <p:nvPr>
            <p:ph type="body" idx="1"/>
          </p:nvPr>
        </p:nvSpPr>
        <p:spPr>
          <a:xfrm>
            <a:off x="392113" y="1417638"/>
            <a:ext cx="9144000" cy="5867400"/>
          </a:xfrm>
        </p:spPr>
        <p:txBody>
          <a:bodyPr/>
          <a:lstStyle/>
          <a:p>
            <a:pPr>
              <a:lnSpc>
                <a:spcPct val="80000"/>
              </a:lnSpc>
            </a:pPr>
            <a:r>
              <a:rPr lang="en-US" altLang="en-US" sz="2900"/>
              <a:t>The Semantic Web initiative aims to make the meaning of web content machine accessible.</a:t>
            </a:r>
          </a:p>
          <a:p>
            <a:pPr>
              <a:lnSpc>
                <a:spcPct val="80000"/>
              </a:lnSpc>
            </a:pPr>
            <a:r>
              <a:rPr lang="en-US" altLang="en-US" sz="2900"/>
              <a:t>The different layers of the Semantic Web use logics with limited expressiveness that are easy to process.</a:t>
            </a:r>
          </a:p>
          <a:p>
            <a:pPr lvl="1">
              <a:lnSpc>
                <a:spcPct val="80000"/>
              </a:lnSpc>
            </a:pPr>
            <a:r>
              <a:rPr lang="en-US" altLang="en-US" sz="2100"/>
              <a:t>At the lowest level is XML, which is not a logic at all.</a:t>
            </a:r>
          </a:p>
          <a:p>
            <a:pPr lvl="1">
              <a:lnSpc>
                <a:spcPct val="80000"/>
              </a:lnSpc>
            </a:pPr>
            <a:r>
              <a:rPr lang="en-US" altLang="en-US" sz="2100"/>
              <a:t>RDF, is a basic data model, for writing simple statements about resources.  It is a subset of grounded FOL (no veariables) with only binary predicates.</a:t>
            </a:r>
          </a:p>
          <a:p>
            <a:pPr lvl="1">
              <a:lnSpc>
                <a:spcPct val="80000"/>
              </a:lnSpc>
            </a:pPr>
            <a:r>
              <a:rPr lang="en-US" altLang="en-US" sz="2100"/>
              <a:t>RDF Schema adds a subclass and property hierarchy, with range restrictions on properties (e.g. anything that is eaten is food)</a:t>
            </a:r>
          </a:p>
          <a:p>
            <a:pPr lvl="1">
              <a:lnSpc>
                <a:spcPct val="80000"/>
              </a:lnSpc>
            </a:pPr>
            <a:r>
              <a:rPr lang="en-US" altLang="en-US" sz="2100"/>
              <a:t>The Web Ontology language is a subset of FOL, that supports additional types of statements, such as disjointness of classes, cardinality restrictions on properties, transifivity of properties.</a:t>
            </a:r>
          </a:p>
          <a:p>
            <a:pPr lvl="1">
              <a:lnSpc>
                <a:spcPct val="80000"/>
              </a:lnSpc>
            </a:pPr>
            <a:r>
              <a:rPr lang="en-US" altLang="en-US" sz="2100"/>
              <a:t>Above OWL  would be a proof layer which involves deduction and the representation of proofs.</a:t>
            </a:r>
          </a:p>
        </p:txBody>
      </p:sp>
      <p:pic>
        <p:nvPicPr>
          <p:cNvPr id="2" name="Audio 1">
            <a:hlinkClick r:id="" action="ppaction://media"/>
            <a:extLst>
              <a:ext uri="{FF2B5EF4-FFF2-40B4-BE49-F238E27FC236}">
                <a16:creationId xmlns:a16="http://schemas.microsoft.com/office/drawing/2014/main" id="{A9228CBA-1334-4C24-AE26-1F6CF10B5A2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6450"/>
    </mc:Choice>
    <mc:Fallback>
      <p:transition spd="slow" advTm="96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6A87F9A1-0BF6-4AA5-A072-96ED7C9F4320}"/>
              </a:ext>
            </a:extLst>
          </p:cNvPr>
          <p:cNvSpPr>
            <a:spLocks noGrp="1"/>
          </p:cNvSpPr>
          <p:nvPr>
            <p:ph type="title" idx="4294967295"/>
          </p:nvPr>
        </p:nvSpPr>
        <p:spPr/>
        <p:txBody>
          <a:bodyPr lIns="100794" tIns="50397" rIns="100794" bIns="50397" anchor="ctr"/>
          <a:lstStyle/>
          <a:p>
            <a:r>
              <a:rPr lang="en-US" altLang="en-US" sz="3600"/>
              <a:t>Three fundamental questions</a:t>
            </a:r>
          </a:p>
        </p:txBody>
      </p:sp>
      <p:sp>
        <p:nvSpPr>
          <p:cNvPr id="18435" name="Content Placeholder 2">
            <a:extLst>
              <a:ext uri="{FF2B5EF4-FFF2-40B4-BE49-F238E27FC236}">
                <a16:creationId xmlns:a16="http://schemas.microsoft.com/office/drawing/2014/main" id="{01A9AB19-418F-4B7E-8CDE-78B99F970ECD}"/>
              </a:ext>
            </a:extLst>
          </p:cNvPr>
          <p:cNvSpPr>
            <a:spLocks noGrp="1"/>
          </p:cNvSpPr>
          <p:nvPr>
            <p:ph idx="4294967295"/>
          </p:nvPr>
        </p:nvSpPr>
        <p:spPr/>
        <p:txBody>
          <a:bodyPr lIns="100794" tIns="50397" rIns="100794" bIns="50397"/>
          <a:lstStyle/>
          <a:p>
            <a:r>
              <a:rPr lang="en-US" altLang="en-US"/>
              <a:t>What is knowledge?</a:t>
            </a:r>
          </a:p>
          <a:p>
            <a:pPr>
              <a:buFont typeface="Arial" panose="020B0604020202020204" pitchFamily="34" charset="0"/>
              <a:buNone/>
            </a:pPr>
            <a:endParaRPr lang="en-US" altLang="en-US"/>
          </a:p>
          <a:p>
            <a:r>
              <a:rPr lang="en-US" altLang="en-US"/>
              <a:t>What is representation?</a:t>
            </a:r>
          </a:p>
          <a:p>
            <a:endParaRPr lang="en-US" altLang="en-US"/>
          </a:p>
          <a:p>
            <a:r>
              <a:rPr lang="en-US" altLang="en-US"/>
              <a:t>What is reasoning?</a:t>
            </a:r>
          </a:p>
        </p:txBody>
      </p:sp>
      <p:pic>
        <p:nvPicPr>
          <p:cNvPr id="2" name="Audio 1">
            <a:hlinkClick r:id="" action="ppaction://media"/>
            <a:extLst>
              <a:ext uri="{FF2B5EF4-FFF2-40B4-BE49-F238E27FC236}">
                <a16:creationId xmlns:a16="http://schemas.microsoft.com/office/drawing/2014/main" id="{A6CF96F1-A3E7-45A2-BAC6-CD611881B32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670"/>
    </mc:Choice>
    <mc:Fallback>
      <p:transition spd="slow" advTm="13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18DFA059-9C31-46F0-93AA-901B61EC3755}"/>
              </a:ext>
            </a:extLst>
          </p:cNvPr>
          <p:cNvSpPr>
            <a:spLocks noGrp="1"/>
          </p:cNvSpPr>
          <p:nvPr>
            <p:ph type="title" idx="4294967295"/>
          </p:nvPr>
        </p:nvSpPr>
        <p:spPr>
          <a:xfrm>
            <a:off x="457200" y="990600"/>
            <a:ext cx="7143750" cy="1155700"/>
          </a:xfrm>
        </p:spPr>
        <p:txBody>
          <a:bodyPr lIns="100794" tIns="50397" rIns="100794" bIns="50397" anchor="ctr"/>
          <a:lstStyle/>
          <a:p>
            <a:r>
              <a:rPr lang="en-US" altLang="en-US"/>
              <a:t>What is Knowledge?</a:t>
            </a:r>
          </a:p>
        </p:txBody>
      </p:sp>
      <p:sp>
        <p:nvSpPr>
          <p:cNvPr id="3" name="Content Placeholder 2">
            <a:extLst>
              <a:ext uri="{FF2B5EF4-FFF2-40B4-BE49-F238E27FC236}">
                <a16:creationId xmlns:a16="http://schemas.microsoft.com/office/drawing/2014/main" id="{7CB8BC88-D86F-4BA0-A3DA-E9BEDD14098F}"/>
              </a:ext>
            </a:extLst>
          </p:cNvPr>
          <p:cNvSpPr>
            <a:spLocks noGrp="1"/>
          </p:cNvSpPr>
          <p:nvPr>
            <p:ph idx="4294967295"/>
          </p:nvPr>
        </p:nvSpPr>
        <p:spPr>
          <a:xfrm>
            <a:off x="381000" y="2209800"/>
            <a:ext cx="9040813" cy="4530725"/>
          </a:xfrm>
        </p:spPr>
        <p:txBody>
          <a:bodyPr lIns="100794" tIns="50397" rIns="100794" bIns="50397"/>
          <a:lstStyle/>
          <a:p>
            <a:pPr>
              <a:lnSpc>
                <a:spcPct val="80000"/>
              </a:lnSpc>
            </a:pPr>
            <a:r>
              <a:rPr lang="en-US" altLang="en-US" sz="2500"/>
              <a:t>Consider the relationships between a knower and a proposition that we can express in language:</a:t>
            </a:r>
          </a:p>
          <a:p>
            <a:pPr lvl="1">
              <a:lnSpc>
                <a:spcPct val="80000"/>
              </a:lnSpc>
            </a:pPr>
            <a:r>
              <a:rPr lang="en-US" altLang="en-US" sz="1800"/>
              <a:t>John knows it is raining.</a:t>
            </a:r>
          </a:p>
          <a:p>
            <a:pPr lvl="1">
              <a:lnSpc>
                <a:spcPct val="80000"/>
              </a:lnSpc>
            </a:pPr>
            <a:r>
              <a:rPr lang="en-US" altLang="en-US" sz="1800"/>
              <a:t>John hopes it is raining.</a:t>
            </a:r>
          </a:p>
          <a:p>
            <a:pPr lvl="1">
              <a:lnSpc>
                <a:spcPct val="80000"/>
              </a:lnSpc>
            </a:pPr>
            <a:r>
              <a:rPr lang="en-US" altLang="en-US" sz="1800"/>
              <a:t>John thinks it may be raining.</a:t>
            </a:r>
          </a:p>
          <a:p>
            <a:pPr>
              <a:lnSpc>
                <a:spcPct val="80000"/>
              </a:lnSpc>
            </a:pPr>
            <a:r>
              <a:rPr lang="en-US" altLang="en-US" sz="2500"/>
              <a:t>These relationships are called propositional attitudes, and are usually indicated by the verb when the agent is mentioned explicitly.</a:t>
            </a:r>
          </a:p>
          <a:p>
            <a:pPr>
              <a:lnSpc>
                <a:spcPct val="80000"/>
              </a:lnSpc>
            </a:pPr>
            <a:r>
              <a:rPr lang="en-US" altLang="en-US" sz="2500"/>
              <a:t>Beliefs correspond to a judgment by an agent about the state of the world.</a:t>
            </a:r>
          </a:p>
          <a:p>
            <a:pPr lvl="1">
              <a:lnSpc>
                <a:spcPct val="80000"/>
              </a:lnSpc>
            </a:pPr>
            <a:r>
              <a:rPr lang="en-US" altLang="en-US" sz="1800"/>
              <a:t>John believes it is raining</a:t>
            </a:r>
          </a:p>
        </p:txBody>
      </p:sp>
      <p:pic>
        <p:nvPicPr>
          <p:cNvPr id="6" name="Audio 5">
            <a:hlinkClick r:id="" action="ppaction://media"/>
            <a:extLst>
              <a:ext uri="{FF2B5EF4-FFF2-40B4-BE49-F238E27FC236}">
                <a16:creationId xmlns:a16="http://schemas.microsoft.com/office/drawing/2014/main" id="{3DEC0C9A-4F9F-46E5-A682-D0B9A1A30F9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p:transition advTm="552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BAD89E6B-72EF-49E8-BC6E-1F419B40B05A}"/>
              </a:ext>
            </a:extLst>
          </p:cNvPr>
          <p:cNvSpPr>
            <a:spLocks noGrp="1"/>
          </p:cNvSpPr>
          <p:nvPr>
            <p:ph type="title" idx="4294967295"/>
          </p:nvPr>
        </p:nvSpPr>
        <p:spPr>
          <a:xfrm>
            <a:off x="381000" y="914400"/>
            <a:ext cx="7143750" cy="1155700"/>
          </a:xfrm>
        </p:spPr>
        <p:txBody>
          <a:bodyPr lIns="100794" tIns="50397" rIns="100794" bIns="50397" anchor="ctr"/>
          <a:lstStyle/>
          <a:p>
            <a:r>
              <a:rPr lang="en-US" altLang="en-US"/>
              <a:t>What is Knowledge? (2)</a:t>
            </a:r>
          </a:p>
        </p:txBody>
      </p:sp>
      <p:sp>
        <p:nvSpPr>
          <p:cNvPr id="3" name="Content Placeholder 2">
            <a:extLst>
              <a:ext uri="{FF2B5EF4-FFF2-40B4-BE49-F238E27FC236}">
                <a16:creationId xmlns:a16="http://schemas.microsoft.com/office/drawing/2014/main" id="{1CA9426A-453B-4E69-B2F3-50EBC9AE93F3}"/>
              </a:ext>
            </a:extLst>
          </p:cNvPr>
          <p:cNvSpPr>
            <a:spLocks noGrp="1"/>
          </p:cNvSpPr>
          <p:nvPr>
            <p:ph idx="4294967295"/>
          </p:nvPr>
        </p:nvSpPr>
        <p:spPr>
          <a:xfrm>
            <a:off x="304800" y="2209800"/>
            <a:ext cx="9040813" cy="4530725"/>
          </a:xfrm>
        </p:spPr>
        <p:txBody>
          <a:bodyPr lIns="100794" tIns="50397" rIns="100794" bIns="50397"/>
          <a:lstStyle/>
          <a:p>
            <a:pPr>
              <a:lnSpc>
                <a:spcPct val="80000"/>
              </a:lnSpc>
            </a:pPr>
            <a:r>
              <a:rPr lang="en-US" altLang="en-US" sz="2500"/>
              <a:t>Beliefs thus require us to distinguish the believer as an agent.</a:t>
            </a:r>
          </a:p>
          <a:p>
            <a:pPr>
              <a:lnSpc>
                <a:spcPct val="80000"/>
              </a:lnSpc>
            </a:pPr>
            <a:r>
              <a:rPr lang="en-US" altLang="en-US" sz="2500"/>
              <a:t>Knowledge  is when the beliefs of an agent are really true.</a:t>
            </a:r>
          </a:p>
          <a:p>
            <a:pPr lvl="1">
              <a:lnSpc>
                <a:spcPct val="80000"/>
              </a:lnSpc>
            </a:pPr>
            <a:r>
              <a:rPr lang="en-US" altLang="en-US" sz="1800"/>
              <a:t>“John knows it is raining”.  is the same as</a:t>
            </a:r>
          </a:p>
          <a:p>
            <a:pPr lvl="1">
              <a:lnSpc>
                <a:spcPct val="80000"/>
              </a:lnSpc>
              <a:buFont typeface="Arial" panose="020B0604020202020204" pitchFamily="34" charset="0"/>
              <a:buNone/>
            </a:pPr>
            <a:r>
              <a:rPr lang="en-US" altLang="en-US" sz="1800"/>
              <a:t>  “John believes it is raining, and it is in fact raining”.</a:t>
            </a:r>
          </a:p>
          <a:p>
            <a:pPr>
              <a:lnSpc>
                <a:spcPct val="80000"/>
              </a:lnSpc>
            </a:pPr>
            <a:r>
              <a:rPr lang="en-US" altLang="en-US" sz="2500"/>
              <a:t>Thus to express knowledge, we  need a way of describing when something is really true and also some means of finding out that it is really true, e.g.  mapping propositions to the values true or false.</a:t>
            </a:r>
          </a:p>
        </p:txBody>
      </p:sp>
      <p:pic>
        <p:nvPicPr>
          <p:cNvPr id="2" name="Audio 1">
            <a:hlinkClick r:id="" action="ppaction://media"/>
            <a:extLst>
              <a:ext uri="{FF2B5EF4-FFF2-40B4-BE49-F238E27FC236}">
                <a16:creationId xmlns:a16="http://schemas.microsoft.com/office/drawing/2014/main" id="{FEBF0B5C-9C31-4D41-ADC8-F920A2171CA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134"/>
    </mc:Choice>
    <mc:Fallback>
      <p:transition spd="slow" advTm="30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4F42151-13D9-413A-9120-7C8474D0E0A9}"/>
              </a:ext>
            </a:extLst>
          </p:cNvPr>
          <p:cNvSpPr>
            <a:spLocks noGrp="1"/>
          </p:cNvSpPr>
          <p:nvPr>
            <p:ph type="title" idx="4294967295"/>
          </p:nvPr>
        </p:nvSpPr>
        <p:spPr>
          <a:xfrm>
            <a:off x="315913" y="350838"/>
            <a:ext cx="9513887" cy="841375"/>
          </a:xfrm>
        </p:spPr>
        <p:txBody>
          <a:bodyPr lIns="100794" tIns="50397" rIns="100794" bIns="50397" anchor="ctr"/>
          <a:lstStyle/>
          <a:p>
            <a:r>
              <a:rPr lang="en-US" altLang="en-US"/>
              <a:t>What is a Representation?</a:t>
            </a:r>
          </a:p>
        </p:txBody>
      </p:sp>
      <p:sp>
        <p:nvSpPr>
          <p:cNvPr id="3" name="Content Placeholder 2">
            <a:extLst>
              <a:ext uri="{FF2B5EF4-FFF2-40B4-BE49-F238E27FC236}">
                <a16:creationId xmlns:a16="http://schemas.microsoft.com/office/drawing/2014/main" id="{5163F989-0AE2-4DED-ADED-DEED4B075A2A}"/>
              </a:ext>
            </a:extLst>
          </p:cNvPr>
          <p:cNvSpPr>
            <a:spLocks noGrp="1"/>
          </p:cNvSpPr>
          <p:nvPr>
            <p:ph idx="4294967295"/>
          </p:nvPr>
        </p:nvSpPr>
        <p:spPr>
          <a:xfrm>
            <a:off x="392113" y="1265238"/>
            <a:ext cx="9040812" cy="4948237"/>
          </a:xfrm>
        </p:spPr>
        <p:txBody>
          <a:bodyPr lIns="100794" tIns="50397" rIns="100794" bIns="50397"/>
          <a:lstStyle/>
          <a:p>
            <a:pPr>
              <a:lnSpc>
                <a:spcPct val="90000"/>
              </a:lnSpc>
            </a:pPr>
            <a:r>
              <a:rPr lang="en-US" altLang="en-US" sz="2900"/>
              <a:t>Representation is a relationship between two domains, where the first is meant to stand for the second.</a:t>
            </a:r>
          </a:p>
          <a:p>
            <a:pPr>
              <a:lnSpc>
                <a:spcPct val="90000"/>
              </a:lnSpc>
            </a:pPr>
            <a:r>
              <a:rPr lang="en-US" altLang="en-US" sz="2900"/>
              <a:t>The represented domain  is something “real”, e.g. the environment, of which an agent will have only limited access, such as through its sensors.</a:t>
            </a:r>
          </a:p>
          <a:p>
            <a:pPr>
              <a:lnSpc>
                <a:spcPct val="90000"/>
              </a:lnSpc>
            </a:pPr>
            <a:r>
              <a:rPr lang="en-US" altLang="en-US" sz="2900"/>
              <a:t>The representor domain  uses symbols, which are more accessible than the represented domain</a:t>
            </a:r>
          </a:p>
          <a:p>
            <a:pPr lvl="1">
              <a:lnSpc>
                <a:spcPct val="90000"/>
              </a:lnSpc>
            </a:pPr>
            <a:r>
              <a:rPr lang="en-US" altLang="en-US" sz="2000"/>
              <a:t>Numerals  represent  numbers</a:t>
            </a:r>
          </a:p>
          <a:p>
            <a:pPr lvl="1">
              <a:lnSpc>
                <a:spcPct val="90000"/>
              </a:lnSpc>
            </a:pPr>
            <a:r>
              <a:rPr lang="en-US" altLang="en-US" sz="2000"/>
              <a:t>Names   represent objects</a:t>
            </a:r>
          </a:p>
          <a:p>
            <a:pPr lvl="1">
              <a:lnSpc>
                <a:spcPct val="90000"/>
              </a:lnSpc>
            </a:pPr>
            <a:r>
              <a:rPr lang="en-US" altLang="en-US" sz="2000"/>
              <a:t>Sentences  represent  propositions</a:t>
            </a:r>
          </a:p>
          <a:p>
            <a:pPr>
              <a:lnSpc>
                <a:spcPct val="90000"/>
              </a:lnSpc>
            </a:pPr>
            <a:r>
              <a:rPr lang="en-US" altLang="en-US" sz="2900"/>
              <a:t>The mapping from the representor to the represented is the </a:t>
            </a:r>
            <a:r>
              <a:rPr lang="en-US" altLang="en-US" sz="2900" i="1"/>
              <a:t>semantics </a:t>
            </a:r>
            <a:r>
              <a:rPr lang="en-US" altLang="en-US" sz="2900"/>
              <a:t>of the representation</a:t>
            </a:r>
          </a:p>
        </p:txBody>
      </p:sp>
      <p:pic>
        <p:nvPicPr>
          <p:cNvPr id="2" name="Audio 1">
            <a:hlinkClick r:id="" action="ppaction://media"/>
            <a:extLst>
              <a:ext uri="{FF2B5EF4-FFF2-40B4-BE49-F238E27FC236}">
                <a16:creationId xmlns:a16="http://schemas.microsoft.com/office/drawing/2014/main" id="{9C5F2B29-681E-4790-90B5-1F56E685657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18625" y="679767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871"/>
    </mc:Choice>
    <mc:Fallback>
      <p:transition spd="slow" advTm="85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THEME_BG_IMAGE" val=""/>
  <p:tag name="MMPROD_TAG_VCONFIG" val="PD94bWwgdmVyc2lvbj0iMS4wIiBlbmNvZGluZz0iVVRGLTgiPz4NCjxjb25maWd1cmF0aW9u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DQoJCTx1aXNob3cgbmFtZT0idGh1bWJuYWlsIiB2YWx1ZT0idHJ1ZSIvPg0KCQk8dWlzaG93IG5hbWU9Im5vdGVzIiB2YWx1ZT0idHJ1ZSIvPg0KCQk8dWlzaG93IG5hbWU9InNlYXJjaCIgdmFsdWU9InRydWUiLz4NCgkJPHVpc2hvdyBuYW1lPSJhdHRhY2htZW50cyIgdmFsdWU9InRydWUiLz4NCgkJPHVpc2hvdyBuYW1lPSJ1dGlscyIgdmFsdWU9InRydWUiLz4NCgkJPHVpc2hvdyBuYW1lPSJ2b2x1bWUiIHZhbHVlPSJ0cnVlIi8+DQoJCTx1aXNob3cgbmFtZT0icGxheWJhciIgdmFsdWU9InRydWUiLz4NCgkJPHVpc2hvdyBuYW1lPSJ0YWxraW5naGVhZCIgdmFsdWU9InRydWUiLz4NCgkJPHVpc2hvdyBuYW1lPSJzaWRlYmFyb25yaWdodCIgdmFsdWU9InRydWUiLz4NCgkJPHVpc2hvdyBuYW1lPSJ2aWV3Y2hhbmdlIiB2YWx1ZT0idHJ1ZSIvPg0KCQk8dWlzaG93IG5hbWU9ImluaXRpYWxkaXNwbGF5bW9kZWlzbm9ybWFsIiB2YWx1ZT0idHJ1ZSIvPg0KCQk8dWlyZXBsYWNlIG5hbWU9ImxvZ28iIHZhbHVlPSIiLz4NCgkJPHVpcmVwbGFjZSBuYW1lPSJiZ2ltYWdlIiB2YWx1ZT0iIi8+DQoJCTx1aXJlcGxhY2UgbmFtZT0iaW5pdGlhbHRhYiIgdmFsdWU9Im91dGxpbmUiLz4NCgk8L2xheW91dD4NCgk8bGFuZ3VhZ2UgaWQ9ImVu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0gdWl0ZXh0IC0tPg0KCQk8IS0tIHN1YnN0aXR1dGlvbjogJW4gPT0gc2xpZGUgbnVtYmVyIC0t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DQoJCTx1aXRleHQgbmFtZT0iU0NSVUJCQVJTVEFUVVNfTk9BVURJTyIgdmFsdWU9Ik5vIEF1ZGlvIi8+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DQoJCTx1aXRleHQgbmFtZT0iVEFCX09VVExJTkUiIHZhbHVlPSJPdXRsaW5lIi8+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DQoJCTx1aXRleHQgbmFtZT0iU0xJREVfTk9URVMiIHZhbHVlPSJTbGlkZSBOb3RlcyIvPg0KCQk8IS0tIHN1YnN0aXR1dGlvbjogJXAgPT0gcHJlc2VudGF0aW9uIHRpdGxlIC0tPg0KCQk8IS0tIHN1YnN0aXR1dGlvbjogJXMgPT0gc2xpZGUgdGl0bGUgLS0+DQoJCTwhLS0gc3Vic3RpdHV0aW9uOiAlbiA9PSBzbGlkZSBudW1iZXIgLS0+DQoJCTx1aXRleHQgbmFtZT0iQk9PS01BUksiIHZhbHVlPSJNYWNyb21lZGlhIEJyZWV6ZSAtICVwIi8+DQoJCTwhLS0gc3Vic3RpdHV0aW9uOiAlcCA9PSBwcmVzZW50YXRpb24gdGl0bGUgLS0+DQoJCTwhLS0gc3Vic3RpdHV0aW9uOiAlcyA9PSBzbGlkZSB0aXRsZSAtLT4NCgkJPCEtLSBzdWJzdGl0dXRpb246ICVuID09IHNsaWRlIG51bWJlciAtLT4NCgkJPHVpdGV4dCBuYW1lPSJCT09LTUFSS1NMSURFIiB2YWx1ZT0iTWFjcm9tZWRpYSBCcmVlemUgLSAlcCAlcyIvPg0KCQk8dWl0ZXh0IG5hbWU9IlNIT1dTSURFQkFSIiB2YWx1ZT0iU2hvdyBzaWRlYmFyIHRvIHBhcnRpY2lwYW50cyIvPg0KCQk8dWl0ZXh0IG5hbWU9IkRPQ1dSQVBfVElUTEUiIHZhbHVlPSJCcmVlemUgRmlsZSBBdHRhY2htZW50Ii8+DQoJCTx1aXRleHQgbmFtZT0iRE9DV1JBUF9NU0ciIHZhbHVlPSJTYXZlIHRvIE15IENvbXB1dGVyIi8+DQoJCTx1aXRleHQgbmFtZT0iRE9DV1JBUF9QUk9NUFQiIHZhbHVlPSJDbGljayB0byBEb3dubG9hZCIvPg0KCTwvbGFuZ3VhZ2U+DQoJPGxhbmd1YWdlIGlkPSJkZ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IHVpdGV4dCAtLT4NCgkJPCEtLSBzdWJzdGl0dXRpb246ICVuID09IHNsaWRlIG51bWJlciAtLT4NCgkJPHVpdGV4dCBuYW1lPSJVTk5BTUVEU0xJREVUSVRMRSIgdmFsdWU9IkZvbGllICVuIi8+DQoJCTwhLS0gc3Vic3RpdHV0aW9uOiAlbiA9PSBzbGlkZSBudW1iZXIgLS0+DQoJCTwhLS0gc3Vic3RpdHV0aW9uOiAldCA9PSB0b3RhbCBzbGlkZSBjb3VudCAtLT4NCgkJPHVpdGV4dCBuYW1lPSJTQ1JVQkJBUlNUQVRVU19TTElERUlORk8iIHZhbHVlPSJGb2xpZSAlbiAvICV0IHwgIi8+DQoJCTx1aXRleHQgbmFtZT0iU0NSVUJCQVJTVEFUVVNfU1RPUFBFRCIgdmFsdWU9IkJlZW5kZXQiLz4NCgkJPHVpdGV4dCBuYW1lPSJTQ1JVQkJBUlNUQVRVU19QTEFZSU5HIiB2YWx1ZT0iV2llZGVyZ2FiZSIvPg0KCQk8dWl0ZXh0IG5hbWU9IlNDUlVCQkFSU1RBVFVTX05PQVVESU8iIHZhbHVlPSJLZWluIEF1ZGlvIi8+DQoJCTx1aXRleHQgbmFtZT0iU0NSVUJCQVJTVEFUVVNfTE9BRElORyIgdmFsdWU9IkxhZGVuIi8+DQoJCTx1aXRleHQgbmFtZT0iU0NSVUJCQVJTVEFUVVNfQlVGRkVSSU5HIiB2YWx1ZT0iUHVmZmVybiIvPg0KCQk8dWl0ZXh0IG5hbWU9IlNDUlVCQkFSU1RBVFVTX1FVRVNUSU9OIiB2YWx1ZT0iRnJhZ2UgYmVhbnR3b3J0ZW4iLz4NCgkJPHVpdGV4dCBuYW1lPSJTQ1JVQkJBUlNUQVRVU19SRVZJRVdRVUlaIiB2YWx1ZT0iTm9jaG1hbHMgZHVyY2hzZWhlbiIvPg0KCQk8IS0tIHN1YnN0aXR1dGlvbjogJW0gPT0gbWludXRlcyByZW1haW5pbmcgLS0+DQoJCTwhLS0gc3Vic3RpdHV0aW9uOiAlcyA9PSBzZWNvbmRzIHJlbWFpbmluZyAtLT4NCgkJPHVpdGV4dCBuYW1lPSJFTEFQU0VEIiB2YWx1ZT0iUmVzdGRhdWVyOiAlbSBNaW51dGVuICVzIFNla3VuZGVuIi8+DQoJCTx1aXRleHQgbmFtZT0iTk9URk9VTkQiIHZhbHVlPSJOaWNodHMgZ2VmdW5kZW4iLz4NCgkJPHVpdGV4dCBuYW1lPSJBVFRBQ0hNRU5UUyIgdmFsdWU9IkFubGFnZW4iLz4NCgkJPCEtLSBzdWJzdGl0dXRpb246ICVwID09IGN1cnJlbnQgc3BlYWtlcidzIHRpdGxlIC0tPg0KCQk8dWl0ZXh0IG5hbWU9IkJJT1dJTl9USVRMRSIgdmFsdWU9IlNwcmVjaGVyOiAlcCIvPg0KCQk8dWl0ZXh0IG5hbWU9IkJJT0JUTl9USVRMRSIgdmFsdWU9IlNwcmVjaGVyIi8+DQoJCTx1aXRleHQgbmFtZT0iRElWSURFUkJUTl9USVRMRSIgdmFsdWU9InwiLz4NCgkJPHVpdGV4dCBuYW1lPSJDT05UQUNUQlROX1RJVExFIiB2YWx1ZT0iS29udGFrdCIvPg0KCQk8dWl0ZXh0IG5hbWU9IlRBQl9PVVRMSU5FIiB2YWx1ZT0iU3RydWt0dXIiLz4NCgkJPHVpdGV4dCBuYW1lPSJUQUJfVEhVTUIiIHZhbHVlPSJNaW5pYXR1ciIvPg0KCQk8dWl0ZXh0IG5hbWU9IlRBQl9OT1RFUyIgdmFsdWU9Ik5vdGl6ZW4iLz4NCgkJPHVpdGV4dCBuYW1lPSJUQUJfU0VBUkNIIiB2YWx1ZT0iU3VjaGVuIi8+DQoJCTx1aXRleHQgbmFtZT0iU0xJREVfSEVBRElORyIgdmFsdWU9IkZvbGllbnRpdGVsIi8+DQoJCTx1aXRleHQgbmFtZT0iRFVSQVRJT05fSEVBRElORyIgdmFsdWU9IkRhdWVyIi8+DQoJCTx1aXRleHQgbmFtZT0iU0VBUkNIX0hFQURJTkciIHZhbHVlPSJUZXh0IHN1Y2hlbjoiLz4NCgkJPHVpdGV4dCBuYW1lPSJUSFVNQl9IRUFESU5HIiB2YWx1ZT0iRm9saWUiLz4NCgkJPHVpdGV4dCBuYW1lPSJUSFVNQl9JTkZPIiB2YWx1ZT0iRm9saWVudGl0ZWwvRGF1ZXIiLz4NCgkJPHVpdGV4dCBuYW1lPSJBVFRBQ0hOQU1FX0hFQURJTkciIHZhbHVlPSJEYXRlaW5hbWUiLz4NCgkJPHVpdGV4dCBuYW1lPSJBVFRBQ0hTSVpFX0hFQURJTkciIHZhbHVlPSJHcsO2w59lIi8+DQoJCTx1aXRleHQgbmFtZT0iU0xJREVfTk9URVMiIHZhbHVlPSJGb2xpZW5ub3RpemVuIi8+DQoJCTwhLS0gc3Vic3RpdHV0aW9uOiAlcCA9PSBwcmVzZW50YXRpb24gdGl0bGUgLS0+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DQoJCTx1aXRleHQgbmFtZT0iU0hPV1NJREVCQVIiIHZhbHVlPSJEZW4gVGVpbG5laG1lcm4gZGllIFNlaXRlbmxlaXN0ZSBhbnplaWdlbiIvPg0KCQk8dWl0ZXh0IG5hbWU9IkRPQ1dSQVBfVElUTEUiIHZhbHVlPSJCcmVlemUtQW5oYW5nIi8+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DQoJCTwhLS0gc3Vic3RpdHV0aW9uOiAlbiA9PSBzbGlkZSBudW1iZXIgLS0+DQoJCTx1aXRleHQgbmFtZT0iVU5OQU1FRFNMSURFVElUTEUiIHZhbHVlPSJEaWFwb3NpdGl2ZSAlbiIvPg0KCQk8IS0tIHN1YnN0aXR1dGlvbjogJW4gPT0gc2xpZGUgbnVtYmVyIC0tPg0KCQk8IS0tIHN1YnN0aXR1dGlvbjogJXQgPT0gdG90YWwgc2xpZGUgY291bnQgLS0+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DQoJCTx1aXRleHQgbmFtZT0iU0NSVUJCQVJTVEFUVVNfTE9BRElORyIgdmFsdWU9IkNoYXJnZW1lbnQgZW4gY291cnMiLz4NCgkJPHVpdGV4dCBuYW1lPSJTQ1JVQkJBUlNUQVRVU19CVUZGRVJJTkciIHZhbHVlPSJNaXNlIGVuIG3DqW1vaXJlIi8+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DQoJCTx1aXRleHQgbmFtZT0iRUxBUFNFRCIgdmFsdWU9IiVtIG1pbnV0ZXMgJXMgc2Vjb25kZXMgUmVzdGFudGVzIi8+DQoJCTx1aXRleHQgbmFtZT0iTk9URk9VTkQiIHZhbHVlPSJSaWVuIHRyb3V2w6kiLz4NCgkJPHVpdGV4dCBuYW1lPSJBVFRBQ0hNRU5UUyIgdmFsdWU9IlBpw6hjZXMgam9pbnRlcyIvPg0KCQk8IS0tIHN1YnN0aXR1dGlvbjogJXAgPT0gY3VycmVudCBzcGVha2VyJ3MgdGl0bGUgLS0+DQoJCTx1aXRleHQgbmFtZT0iQklPV0lOX1RJVExFIiB2YWx1ZT0iQmlvIDogJXAiLz4NCgkJPHVpdGV4dCBuYW1lPSJCSU9CVE5fVElUTEUiIHZhbHVlPSJCaW8gOiIvPg0KCQk8dWl0ZXh0IG5hbWU9IkRJVklERVJCVE5fVElUTEUiIHZhbHVlPSJ8Ii8+DQoJCTx1aXRleHQgbmFtZT0iQ09OVEFDVEJUTl9USVRMRSIgdmFsdWU9IkNvbnRhY3QiLz4NCgkJPHVpdGV4dCBuYW1lPSJUQUJfT1VUTElORSIgdmFsdWU9IlBsYW4iLz4NCgkJPHVpdGV4dCBuYW1lPSJUQUJfVEhVTUIiIHZhbHVlPSIgTWluaWF0dXJlIi8+DQoJCTx1aXRleHQgbmFtZT0iVEFCX05PVEVTIiB2YWx1ZT0iTm90ZXMiLz4NCgkJPHVpdGV4dCBuYW1lPSJUQUJfU0VBUkNIIiB2YWx1ZT0iIENoZXJjaGVyIi8+DQoJCTx1aXRleHQgbmFtZT0iU0xJREVfSEVBRElORyIgdmFsdWU9IlRpdHJlIGRlIGxhIGRpYXBvc2l0aXZlIi8+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DQoJCTx1aXRleHQgbmFtZT0iQVRUQUNITkFNRV9IRUFESU5HIiB2YWx1ZT0iTm9tIGRlIGZpY2hpZXIiLz4NCgkJPHVpdGV4dCBuYW1lPSJBVFRBQ0hTSVpFX0hFQURJTkciIHZhbHVlPSJUYWlsbGUiLz4NCgkJPHVpdGV4dCBuYW1lPSJTTElERV9OT1RFUyIgdmFsdWU9Ik5vdGVzIGRlcyBkaWFwb3NpdGl2ZXM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k1vbnRyZXIgbCdlbmNhZHLDqSBhdXggcGFydGljaXBhbnRzIi8+DQoJCTx1aXRleHQgbmFtZT0iRE9DV1JBUF9USVRMRSIgdmFsdWU9IlBpw6hjZSBqb2ludGUgQnJlZXplIi8+DQoJCTx1aXRleHQgbmFtZT0iRE9DV1JBUF9NU0ciIHZhbHVlPSJFbnJlZ2lzdHJlciBzdXIgbW9uIG9yZGluYXRldXIiLz4NCgkJPHVpdGV4dCBuYW1lPSJET0NXUkFQX1BST01QVCIgdmFsdWU9IkNsaXF1ZXIgcG91ciB0w6lsw6ljaGFyZ2VyIi8+DQoJPC9sYW5ndWFnZT4NCgk8bGFuZ3VhZ2UgaWQ9Imph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xMSxmYWxzZSxmYWxzZSx0cnVlIi8+DQoJCTx1aWZvbnQgbmFtZT0iRk9OVF9CSU9XSU4iIHZhbHVlPSJWZXJkYW5hLDExLGZhbHNlLGZhbHNlLGZhbHNlIi8+DQoJCTx1aWZvbnQgbmFtZT0iRk9OVF9MSVNUSEVBRElORyIgdmFsdWU9IlZlcmRhbmEsMTEsZmFsc2UsZmFsc2UsZmFsc2UiLz4NCgkJPHVpZm9udCBuYW1lPSJGT05UX1dJTlRJVExFIiB2YWx1ZT0iVmVyZGFuYSwxMSxmYWxzZSxmYWxzZSx0cnVlIi8+DQoJCTx1aWZvbnQgbmFtZT0iRk9OVF9BVFRBQ0hNRU5UUyIgdmFsdWU9IlZlcmRhbmEsMTEsZmFsc2UsZmFsc2UsdHJ1ZSIvPg0KCQk8IS0tIHVpdGV4dCAtLT4NCgkJPCEtLSBzdWJzdGl0dXRpb246ICVuID09IHNsaWRlIG51bWJlciAtLT4NCgkJPHVpdGV4dCBuYW1lPSJVTk5BTUVEU0xJREVUSVRMRSIgdmFsdWU9IuOCueODqeOCpOODiSA6ICVuIi8+DQoJCTwhLS0gc3Vic3RpdHV0aW9uOiAlbiA9PSBzbGlkZSBudW1iZXIgLS0+DQoJCTwhLS0gc3Vic3RpdHV0aW9uOiAldCA9PSB0b3RhbCBzbGlkZSBjb3VudCAtLT4NCgkJPHVpdGV4dCBuYW1lPSJTQ1JVQkJBUlNUQVRVU19TTElERUlORk8iIHZhbHVlPSLjgrnjg6njgqTjg4kgOiAlbiAvICV0IHwgIi8+DQoJCTx1aXRleHQgbmFtZT0iU0NSVUJCQVJTVEFUVVNfU1RPUFBFRCIgdmFsdWU9IuWBnOatoiIvPg0KCQk8dWl0ZXh0IG5hbWU9IlNDUlVCQkFSU1RBVFVTX1BMQVlJTkciIHZhbHVlPSLlho3nlJ/kuK0iLz4NCgkJPHVpdGV4dCBuYW1lPSJTQ1JVQkJBUlNUQVRVU19OT0FVRElPIiB2YWx1ZT0i6Z+z5aOw44Gq44GXIi8+DQoJCTx1aXRleHQgbmFtZT0iU0NSVUJCQVJTVEFUVVNfTE9BRElORyIgdmFsdWU9IuODreODvOODieS4rSIvPg0KCQk8dWl0ZXh0IG5hbWU9IlNDUlVCQkFSU1RBVFVTX0JVRkZFUklORyIgdmFsdWU9IuODkOODg+ODleOCoeS4rSIvPg0KCQk8dWl0ZXh0IG5hbWU9IlNDUlVCQkFSU1RBVFVTX1FVRVNUSU9OIiB2YWx1ZT0i6LOq5ZWP44Gr562U44GI44Gm5LiL44GV44GEIi8+DQoJCTx1aXRleHQgbmFtZT0iU0NSVUJCQVJTVEFUVVNfUkVWSUVXUVVJWiIgdmFsdWU9IuOCr+OCpOOCuuOCkuODrOODk+ODpeODvOOBl+OBpuOBhOOBvuOBmSIvPg0KCQk8IS0tIHN1YnN0aXR1dGlvbjogJW0gPT0gbWludXRlcyByZW1haW5pbmcgLS0+DQoJCTwhLS0gc3Vic3RpdHV0aW9uOiAlcyA9PSBzZWNvbmRzIHJlbWFpbmluZyAtLT4NCgkJPHVpdGV4dCBuYW1lPSJFTEFQU0VEIiB2YWx1ZT0i5q6L44KKIDogJW0g5YiGICVzIOenkiIvPg0KCQk8dWl0ZXh0IG5hbWU9Ik5PVEZPVU5EIiB2YWx1ZT0i5L2V44KC6KaL44Gk44GL44KK44G+44Gb44KTIi8+DQoJCTx1aXRleHQgbmFtZT0iQVRUQUNITUVOVFMiIHZhbHVlPSLmt7vku5giLz4NCgkJPCEtLSBzdWJzdGl0dXRpb246ICVwID09IGN1cnJlbnQgc3BlYWtlcidzIHRpdGxlIC0tPg0KCQk8dWl0ZXh0IG5hbWU9IkJJT1dJTl9USVRMRSIgdmFsdWU9Iue1jOattCA6ICVwIi8+DQoJCTx1aXRleHQgbmFtZT0iQklPQlROX1RJVExFIiB2YWx1ZT0i57WM5q20Ii8+DQoJCTx1aXRleHQgbmFtZT0iRElWSURFUkJUTl9USVRMRSIgdmFsdWU9InwiLz4NCgkJPHVpdGV4dCBuYW1lPSJDT05UQUNUQlROX1RJVExFIiB2YWx1ZT0i44GK5ZWP44GE5ZCI44KP44GbIi8+DQoJCTx1aXRleHQgbmFtZT0iVEFCX09VVExJTkUiIHZhbHVlPSLjgqLjgqbjg4jjg6njgqTjg7MiLz4NCgkJPHVpdGV4dCBuYW1lPSJUQUJfVEhVTUIiIHZhbHVlPSLjgrXjg6Djg43jg7zjg6siLz4NCgkJPHVpdGV4dCBuYW1lPSJUQUJfTk9URVMiIHZhbHVlPSLjg47jg7zjg4giLz4NCgkJPHVpdGV4dCBuYW1lPSJUQUJfU0VBUkNIIiB2YWx1ZT0i5qSc57SiIi8+DQoJCTx1aXRleHQgbmFtZT0iU0xJREVfSEVBRElORyIgdmFsdWU9IuOCueODqeOCpOODieOCv+OCpOODiOODqyIvPg0KCQk8dWl0ZXh0IG5hbWU9IkRVUkFUSU9OX0hFQURJTkciIHZhbHVlPSLplbfjgZUiLz4NCgkJPHVpdGV4dCBuYW1lPSJTRUFSQ0hfSEVBRElORyIgdmFsdWU9IuaknOe0ouOBmeOCi+ODhuOCreOCueODiCA6ICIvPg0KCQk8dWl0ZXh0IG5hbWU9IlRIVU1CX0hFQURJTkciIHZhbHVlPSLjgrnjg6njgqTjg4kiLz4NCgkJPHVpdGV4dCBuYW1lPSJUSFVNQl9JTkZPIiB2YWx1ZT0i44K544Op44Kk44OJ44K/44Kk44OI44OrIC8g6ZW344GVIi8+DQoJCTx1aXRleHQgbmFtZT0iQVRUQUNITkFNRV9IRUFESU5HIiB2YWx1ZT0i44OV44Kh44Kk44Or5ZCNIi8+DQoJCTx1aXRleHQgbmFtZT0iQVRUQUNIU0laRV9IRUFESU5HIiB2YWx1ZT0i44K144Kk44K6Ii8+DQoJCTx1aXRleHQgbmFtZT0iU0xJREVfTk9URVMiIHZhbHVlPSLjgrnjg6njgqTjg4njg47jg7zjg4g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uOCteOCpOODieODkOODvOOCkuWPguWKoOiAheOBq+imi+OBm+OCiyIvPg0KCQk8dWl0ZXh0IG5hbWU9IkRPQ1dSQVBfVElUTEUiIHZhbHVlPSJCcmVlemUg5re75LuY44OV44Kh44Kk44OrIi8+DQoJCTx1aXRleHQgbmFtZT0iRE9DV1JBUF9NU0ciIHZhbHVlPSLjg57jgqTjgrPjg7Pjg5Tjg6Xjg7zjgr/jgavkv53lrZgiLz4NCgkJPHVpdGV4dCBuYW1lPSJET0NXUkFQX1BST01QVCIgdmFsdWU9IuOCr+ODquODg+OCr+OBl+OBpuODgOOCpuODs+ODreODvOODiSIvPg0KCTwvbGFuZ3VhZ2U+DQoJPGxhbmd1YWdlIGlkPSJrbyI+DQoJCTwhLS0gZm9ybWF0IGZvciB1aWZvbnQgdmFsdWUgaXMgImZvbnQsc2l6ZSxpc2JvbGQsaXNpdGFsaWMsaXNzaGFkb3dlZCIgLS0+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DQoJCTx1aWZvbnQgbmFtZT0iRk9OVF9FTEFQU0VEVElNRSIgdmFsdWU9IlZlcmRhbmEsMTEsdHJ1ZSxmYWxzZSxmYWxzZSIvPg0KCQk8dWlmb250IG5hbWU9IkZPTlRfVVRJTFNNRU5VIiB2YWx1ZT0iVmVyZGFuYSw5LHRydWUsZmFsc2UsZmFsc2UiLz4NCgkJPHVpZm9udCBuYW1lPSJGT05UX1RBQlMiIHZhbHVlPSJWZXJkYW5hLDExLGZhbHNlLGZhbHNlLGZhbHNlIi8+DQoJCTx1aWZvbnQgbmFtZT0iRk9OVF9QUkVTRU5UQVRJT05OQU1FIiB2YWx1ZT0iVmVyZGFuYSwxNSxmYWxzZSxmYWxzZSx0cnVlIi8+DQoJCTx1aWZvbnQgbmFtZT0iRk9OVF9QUkVTRU5URVJOQU1FIiB2YWx1ZT0iVmVyZGFuYSwxNSx0cnVlLGZhbHNlLHRydWUiLz4NCgkJPHVpZm9udCBuYW1lPSJGT05UX1BSRVNFTlRFUlRJVExFIiB2YWx1ZT0iVmVyZGFuYSwxMSxmYWxzZSxmYWxzZSx0cnVlIi8+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MTEsZmFsc2UsZmFsc2UsdHJ1ZSIvPg0KCQk8dWlmb250IG5hbWU9IkZPTlRfQklPV0lOIiB2YWx1ZT0iVmVyZGFuYSwxMSxmYWxzZSxmYWxzZSxmYWxzZSIvPg0KCQk8dWlmb250IG5hbWU9IkZPTlRfTElTVEhFQURJTkciIHZhbHVlPSJWZXJkYW5hLDExLGZhbHNlLGZhbHNlLGZhbHNlIi8+DQoJCTx1aWZvbnQgbmFtZT0iRk9OVF9XSU5USVRMRSIgdmFsdWU9IlZlcmRhbmEsMTEsZmFsc2UsZmFsc2UsdHJ1ZSIvPg0KCQk8dWlmb250IG5hbWU9IkZPTlRfQVRUQUNITUVOVFMiIHZhbHVlPSJWZXJkYW5hLDExLGZhbHNlLGZhbHNlLHRydWUiLz4NCgkJPCEtLSB1aXRleHQgLS0+DQoJCTwhLS0gc3Vic3RpdHV0aW9uOiAlbiA9PSBzbGlkZSBudW1iZXIgLS0+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DQoJCTwhLS0gc3Vic3RpdHV0aW9uOiAlcyA9PSBzZWNvbmRzIHJlbWFpbmluZyAtLT4NCgkJPHVpdGV4dCBuYW1lPSJFTEFQU0VEIiB2YWx1ZT0iJW3rtoQgJXPstIgg64Ko7J2MIi8+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DQoJCTx1aXRleHQgbmFtZT0iQklPQlROX1RJVExFIiB2YWx1ZT0i6rK966ClIOyGjOqwnCIvPg0KCQk8dWl0ZXh0IG5hbWU9IkRJVklERVJCVE5fVElUTEUiIHZhbHVlPSJ8Ii8+DQoJCTx1aXRleHQgbmFtZT0iQ09OVEFDVEJUTl9USVRMRSIgdmFsdWU9IuyXsOudveyymCIvPg0KCQk8dWl0ZXh0IG5hbWU9IlRBQl9PVVRMSU5FIiB2YWx1ZT0i6rCc7JqUIi8+DQoJCTx1aXRleHQgbmFtZT0iVEFCX1RIVU1CIiB2YWx1ZT0i7LaV7IaM7YyQIi8+DQoJCTx1aXRleHQgbmFtZT0iVEFCX05PVEVTIiB2YWx1ZT0i64W47Yq4Ii8+DQoJCTx1aXRleHQgbmFtZT0iVEFCX1NFQVJDSCIgdmFsdWU9IuqygOyDiSIvPg0KCQk8dWl0ZXh0IG5hbWU9IlNMSURFX0hFQURJTkciIHZhbHVlPSLsiqzrnbzsnbTrk5wg7KCc66qpIi8+DQoJCTx1aXRleHQgbmFtZT0iRFVSQVRJT05fSEVBRElORyIgdmFsdWU9IuyerOyDneyLnOqwhCIvPg0KCQk8dWl0ZXh0IG5hbWU9IlNFQVJDSF9IRUFESU5HIiB2YWx1ZT0i7YWN7Iqk7Yq4IOqygOyDiToiLz4NCgkJPHVpdGV4dCBuYW1lPSJUSFVNQl9IRUFESU5HIiB2YWx1ZT0i7Iqs65287J2065OcIi8+DQoJCTx1aXRleHQgbmFtZT0iVEhVTUJfSU5GTyIgdmFsdWU9IuygnOuqqS/snqzsg53si5zqsIQiLz4NCgkJPHVpdGV4dCBuYW1lPSJBVFRBQ0hOQU1FX0hFQURJTkciIHZhbHVlPSLtjIzsnbwg7J2066aEIi8+DQoJCTx1aXRleHQgbmFtZT0iQVRUQUNIU0laRV9IRUFESU5HIiB2YWx1ZT0i7YGs6riwIi8+DQoJCTx1aXRleHQgbmFtZT0iU0xJREVfTk9URVMiIHZhbHVlPSLsiqzrnbzsnbTrk5wg64W47Yq4Ii8+DQoJCTwhLS0gc3Vic3RpdHV0aW9uOiAlcCA9PSBwcmVzZW50YXRpb24gdGl0bGUgLS0+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DQoJCTx1aXRleHQgbmFtZT0iU0hPV1NJREVCQVIiIHZhbHVlPSLssLjsl6zsnpDsl5Dqsowg7IS466GcIOunieuMgCDrs7TsnbTquLAiLz4NCgkJPHVpdGV4dCBuYW1lPSJET0NXUkFQX1RJVExFIiB2YWx1ZT0iQnJlZXplIO2MjOydvCDssqjrtoAiLz4NCgkJPHVpdGV4dCBuYW1lPSJET0NXUkFQX01TRyIgdmFsdWU9IuuCtCDsu7Ttk6jthLDsl5Ag7KCA7J6lIi8+DQoJCTx1aXRleHQgbmFtZT0iRE9DV1JBUF9QUk9NUFQiIHZhbHVlPSLtgbTrpq3tlZjsl6wg64uk7Jq066Gc65OcIi8+DQoJPC9sYW5ndWFnZT4NCjwvY29uZmlndXJhdGlvbj4NCg=="/>
  <p:tag name="MMPROD_UIDATA" val="&lt;database version=&quot;6.0&quot;&gt;&lt;object type=&quot;1&quot; unique_id=&quot;10001&quot;&gt;&lt;property id=&quot;20139&quot; value=&quot;%n. %s&quot;/&gt;&lt;property id=&quot;20141&quot; value=&quot;09_0_KR_intro19&quot;/&gt;&lt;property id=&quot;20144&quot; value=&quot;1&quot;/&gt;&lt;property id=&quot;20146&quot; value=&quot;0&quot;/&gt;&lt;property id=&quot;20147&quot; value=&quot;0&quot;/&gt;&lt;property id=&quot;20148&quot; value=&quot;5&quot;/&gt;&lt;property id=&quot;20224&quot; value=&quot;E:\Breeze Presenter Lectures\2019\AI Fall 19&quot;/&gt;&lt;property id=&quot;20250&quot; value=&quot;0&quot;/&gt;&lt;property id=&quot;20251&quot; value=&quot;1&quot;/&gt;&lt;property id=&quot;20259&quot; value=&quot;0&quot;/&gt;&lt;object type=&quot;4&quot; unique_id=&quot;10002&quot;&gt;&lt;/object&gt;&lt;object type=&quot;2&quot; unique_id=&quot;10003&quot;&gt;&lt;object type=&quot;3&quot; unique_id=&quot;10004&quot;&gt;&lt;property id=&quot;20148&quot; value=&quot;5&quot;/&gt;&lt;property id=&quot;20300&quot; value=&quot;Slide 1 - &amp;quot;Introduction to Knowledge Representation&amp;quot;&quot;/&gt;&lt;property id=&quot;20307&quot; value=&quot;256&quot;/&gt;&lt;property id=&quot;20309&quot; value=&quot;-1&quot;/&gt;&lt;/object&gt;&lt;object type=&quot;3&quot; unique_id=&quot;10005&quot;&gt;&lt;property id=&quot;20148&quot; value=&quot;5&quot;/&gt;&lt;property id=&quot;20300&quot; value=&quot;Slide 2 - &amp;quot;A working definition of KR&amp;quot;&quot;/&gt;&lt;property id=&quot;20307&quot; value=&quot;257&quot;/&gt;&lt;property id=&quot;20309&quot; value=&quot;-1&quot;/&gt;&lt;/object&gt;&lt;object type=&quot;3&quot; unique_id=&quot;10006&quot;&gt;&lt;property id=&quot;20148&quot; value=&quot;5&quot;/&gt;&lt;property id=&quot;20300&quot; value=&quot;Slide 3 - &amp;quot;Who’s knowledge is it?&amp;quot;&quot;/&gt;&lt;property id=&quot;20307&quot; value=&quot;289&quot;/&gt;&lt;property id=&quot;20309&quot; value=&quot;-1&quot;/&gt;&lt;/object&gt;&lt;object type=&quot;3&quot; unique_id=&quot;10007&quot;&gt;&lt;property id=&quot;20148&quot; value=&quot;5&quot;/&gt;&lt;property id=&quot;20300&quot; value=&quot;Slide 4 - &amp;quot;The key challenge of KR&amp;quot;&quot;/&gt;&lt;property id=&quot;20307&quot; value=&quot;288&quot;/&gt;&lt;property id=&quot;20309&quot; value=&quot;-1&quot;/&gt;&lt;/object&gt;&lt;object type=&quot;3&quot; unique_id=&quot;10008&quot;&gt;&lt;property id=&quot;20148&quot; value=&quot;5&quot;/&gt;&lt;property id=&quot;20300&quot; value=&quot;Slide 5 - &amp;quot;KR and the Semantic Web&amp;quot;&quot;/&gt;&lt;property id=&quot;20307&quot; value=&quot;299&quot;/&gt;&lt;property id=&quot;20309&quot; value=&quot;-1&quot;/&gt;&lt;/object&gt;&lt;object type=&quot;3&quot; unique_id=&quot;10009&quot;&gt;&lt;property id=&quot;20148&quot; value=&quot;5&quot;/&gt;&lt;property id=&quot;20300&quot; value=&quot;Slide 6 - &amp;quot;Three fundamental questions&amp;quot;&quot;/&gt;&lt;property id=&quot;20307&quot; value=&quot;264&quot;/&gt;&lt;property id=&quot;20309&quot; value=&quot;-1&quot;/&gt;&lt;/object&gt;&lt;object type=&quot;3&quot; unique_id=&quot;10010&quot;&gt;&lt;property id=&quot;20148&quot; value=&quot;5&quot;/&gt;&lt;property id=&quot;20300&quot; value=&quot;Slide 7 - &amp;quot;What is Knowledge?&amp;quot;&quot;/&gt;&lt;property id=&quot;20307&quot; value=&quot;265&quot;/&gt;&lt;property id=&quot;20309&quot; value=&quot;-1&quot;/&gt;&lt;/object&gt;&lt;object type=&quot;3&quot; unique_id=&quot;10011&quot;&gt;&lt;property id=&quot;20148&quot; value=&quot;5&quot;/&gt;&lt;property id=&quot;20300&quot; value=&quot;Slide 8 - &amp;quot;What is Knowledge? (2)&amp;quot;&quot;/&gt;&lt;property id=&quot;20307&quot; value=&quot;290&quot;/&gt;&lt;property id=&quot;20309&quot; value=&quot;-1&quot;/&gt;&lt;/object&gt;&lt;object type=&quot;3&quot; unique_id=&quot;10012&quot;&gt;&lt;property id=&quot;20148&quot; value=&quot;5&quot;/&gt;&lt;property id=&quot;20300&quot; value=&quot;Slide 9 - &amp;quot;What is a Representation?&amp;quot;&quot;/&gt;&lt;property id=&quot;20307&quot; value=&quot;267&quot;/&gt;&lt;property id=&quot;20309&quot; value=&quot;-1&quot;/&gt;&lt;/object&gt;&lt;object type=&quot;3&quot; unique_id=&quot;10013&quot;&gt;&lt;property id=&quot;20148&quot; value=&quot;5&quot;/&gt;&lt;property id=&quot;20300&quot; value=&quot;Slide 10 - &amp;quot;Representation Languages&amp;quot;&quot;/&gt;&lt;property id=&quot;20307&quot; value=&quot;271&quot;/&gt;&lt;property id=&quot;20309&quot; value=&quot;-1&quot;/&gt;&lt;/object&gt;&lt;object type=&quot;3&quot; unique_id=&quot;10014&quot;&gt;&lt;property id=&quot;20148&quot; value=&quot;5&quot;/&gt;&lt;property id=&quot;20300&quot; value=&quot;Slide 11 - &amp;quot;Disadvantages of using NL&amp;quot;&quot;/&gt;&lt;property id=&quot;20307&quot; value=&quot;274&quot;/&gt;&lt;property id=&quot;20309&quot; value=&quot;-1&quot;/&gt;&lt;/object&gt;&lt;object type=&quot;3&quot; unique_id=&quot;10015&quot;&gt;&lt;property id=&quot;20148&quot; value=&quot;5&quot;/&gt;&lt;property id=&quot;20300&quot; value=&quot;Slide 12 - &amp;quot;Disadvantages of using NL&amp;quot;&quot;/&gt;&lt;property id=&quot;20307&quot; value=&quot;291&quot;/&gt;&lt;property id=&quot;20309&quot; value=&quot;-1&quot;/&gt;&lt;/object&gt;&lt;object type=&quot;3&quot; unique_id=&quot;10016&quot;&gt;&lt;property id=&quot;20148&quot; value=&quot;5&quot;/&gt;&lt;property id=&quot;20300&quot; value=&quot;Slide 13 - &amp;quot;Disadvantages of using NL&amp;quot;&quot;/&gt;&lt;property id=&quot;20307&quot; value=&quot;276&quot;/&gt;&lt;property id=&quot;20309&quot; value=&quot;-1&quot;/&gt;&lt;/object&gt;&lt;object type=&quot;3&quot; unique_id=&quot;10017&quot;&gt;&lt;property id=&quot;20148&quot; value=&quot;5&quot;/&gt;&lt;property id=&quot;20300&quot; value=&quot;Slide 14 - &amp;quot;Disadvantage of using NL&amp;quot;&quot;/&gt;&lt;property id=&quot;20307&quot; value=&quot;277&quot;/&gt;&lt;property id=&quot;20309&quot; value=&quot;-1&quot;/&gt;&lt;/object&gt;&lt;object type=&quot;3&quot; unique_id=&quot;10018&quot;&gt;&lt;property id=&quot;20148&quot; value=&quot;5&quot;/&gt;&lt;property id=&quot;20300&quot; value=&quot;Slide 15 - &amp;quot;Disadvantages of NL&amp;quot;&quot;/&gt;&lt;property id=&quot;20307&quot; value=&quot;278&quot;/&gt;&lt;property id=&quot;20309&quot; value=&quot;-1&quot;/&gt;&lt;/object&gt;&lt;object type=&quot;3&quot; unique_id=&quot;10019&quot;&gt;&lt;property id=&quot;20148&quot; value=&quot;5&quot;/&gt;&lt;property id=&quot;20300&quot; value=&quot;Slide 16 - &amp;quot;Hard Example&amp;quot;&quot;/&gt;&lt;property id=&quot;20307&quot; value=&quot;279&quot;/&gt;&lt;property id=&quot;20309&quot; value=&quot;-1&quot;/&gt;&lt;/object&gt;&lt;object type=&quot;3&quot; unique_id=&quot;10020&quot;&gt;&lt;property id=&quot;20148&quot; value=&quot;5&quot;/&gt;&lt;property id=&quot;20300&quot; value=&quot;Slide 17 - &amp;quot;What is Reasoning?&amp;quot;&quot;/&gt;&lt;property id=&quot;20307&quot; value=&quot;280&quot;/&gt;&lt;property id=&quot;20309&quot; value=&quot;-1&quot;/&gt;&lt;/object&gt;&lt;object type=&quot;3&quot; unique_id=&quot;10021&quot;&gt;&lt;property id=&quot;20148&quot; value=&quot;5&quot;/&gt;&lt;property id=&quot;20300&quot; value=&quot;Slide 18 - &amp;quot;Why is reasoning necessary?&amp;quot;&quot;/&gt;&lt;property id=&quot;20307&quot; value=&quot;298&quot;/&gt;&lt;property id=&quot;20309&quot; value=&quot;-1&quot;/&gt;&lt;/object&gt;&lt;object type=&quot;3&quot; unique_id=&quot;10022&quot;&gt;&lt;property id=&quot;20148&quot; value=&quot;5&quot;/&gt;&lt;property id=&quot;20300&quot; value=&quot;Slide 19 - &amp;quot;Logical Entailment&amp;quot;&quot;/&gt;&lt;property id=&quot;20307&quot; value=&quot;281&quot;/&gt;&lt;property id=&quot;20309&quot; value=&quot;-1&quot;/&gt;&lt;/object&gt;&lt;object type=&quot;3&quot; unique_id=&quot;10023&quot;&gt;&lt;property id=&quot;20148&quot; value=&quot;5&quot;/&gt;&lt;property id=&quot;20300&quot; value=&quot;Slide 20 - &amp;quot;Deductive reasoning&amp;quot;&quot;/&gt;&lt;property id=&quot;20307&quot; value=&quot;292&quot;/&gt;&lt;property id=&quot;20309&quot; value=&quot;-1&quot;/&gt;&lt;/object&gt;&lt;object type=&quot;3&quot; unique_id=&quot;10024&quot;&gt;&lt;property id=&quot;20148&quot; value=&quot;5&quot;/&gt;&lt;property id=&quot;20300&quot; value=&quot;Slide 21 - &amp;quot;Other Forms of Reasoning&amp;quot;&quot;/&gt;&lt;property id=&quot;20307&quot; value=&quot;282&quot;/&gt;&lt;property id=&quot;20309&quot; value=&quot;-1&quot;/&gt;&lt;/object&gt;&lt;object type=&quot;3&quot; unique_id=&quot;10025&quot;&gt;&lt;property id=&quot;20148&quot; value=&quot;5&quot;/&gt;&lt;property id=&quot;20300&quot; value=&quot;Slide 22 - &amp;quot; Knowledge Representation Hypothesis &amp;quot;&quot;/&gt;&lt;property id=&quot;20307&quot; value=&quot;293&quot;/&gt;&lt;property id=&quot;20309&quot; value=&quot;-1&quot;/&gt;&lt;/object&gt;&lt;object type=&quot;3&quot; unique_id=&quot;10026&quot;&gt;&lt;property id=&quot;20148&quot; value=&quot;5&quot;/&gt;&lt;property id=&quot;20300&quot; value=&quot;Slide 22 - &amp;quot;Which one is the KBS?&amp;quot;&quot;/&gt;&lt;property id=&quot;20307&quot; value=&quot;294&quot;/&gt;&lt;property id=&quot;20309&quot; value=&quot;-1&quot;/&gt;&lt;/object&gt;&lt;object type=&quot;3&quot; unique_id=&quot;10027&quot;&gt;&lt;property id=&quot;20148&quot; value=&quot;5&quot;/&gt;&lt;property id=&quot;20300&quot; value=&quot;Slide 23 - &amp;quot;Which one is the KBS?&amp;quot;&quot;/&gt;&lt;property id=&quot;20307&quot; value=&quot;295&quot;/&gt;&lt;property id=&quot;20309&quot; value=&quot;-1&quot;/&gt;&lt;/object&gt;&lt;object type=&quot;3&quot; unique_id=&quot;10028&quot;&gt;&lt;property id=&quot;20148&quot; value=&quot;5&quot;/&gt;&lt;property id=&quot;20300&quot; value=&quot;Slide 24 - &amp;quot;Where is the KR?&amp;quot;&quot;/&gt;&lt;property id=&quot;20307&quot; value=&quot;296&quot;/&gt;&lt;property id=&quot;20309&quot; value=&quot;-1&quot;/&gt;&lt;/object&gt;&lt;object type=&quot;3&quot; unique_id=&quot;10029&quot;&gt;&lt;property id=&quot;20148&quot; value=&quot;5&quot;/&gt;&lt;property id=&quot;20300&quot; value=&quot;Slide 25 - &amp;quot;A KBS gives Cognitive Penetrability&amp;quot;&quot;/&gt;&lt;property id=&quot;20307&quot; value=&quot;284&quot;/&gt;&lt;property id=&quot;20309&quot; value=&quot;-1&quot;/&gt;&lt;/object&gt;&lt;object type=&quot;3&quot; unique_id=&quot;10030&quot;&gt;&lt;property id=&quot;20148&quot; value=&quot;5&quot;/&gt;&lt;property id=&quot;20300&quot; value=&quot;Slide 26 - &amp;quot;Summary of Benefits of KBS&amp;quot;&quot;/&gt;&lt;property id=&quot;20307&quot; value=&quot;283&quot;/&gt;&lt;property id=&quot;20309&quot; value=&quot;-1&quot;/&gt;&lt;/object&gt;&lt;object type=&quot;3&quot; unique_id=&quot;10031&quot;&gt;&lt;property id=&quot;20148&quot; value=&quot;5&quot;/&gt;&lt;property id=&quot;20300&quot; value=&quot;Slide 27 - &amp;quot;Next up:&amp;quot;&quot;/&gt;&lt;property id=&quot;20307&quot; value=&quot;258&quot;/&gt;&lt;property id=&quot;20309&quot; value=&quot;-1&quot;/&gt;&lt;/object&gt;&lt;/object&gt;&lt;object type=&quot;8&quot; unique_id=&quot;10032&quot;&gt;&lt;/object&gt;&lt;/object&gt;&lt;/database&gt;"/>
</p:tagLst>
</file>

<file path=ppt/tags/tag10.xml><?xml version="1.0" encoding="utf-8"?>
<p:tagLst xmlns:a="http://schemas.openxmlformats.org/drawingml/2006/main" xmlns:r="http://schemas.openxmlformats.org/officeDocument/2006/relationships" xmlns:p="http://schemas.openxmlformats.org/presentationml/2006/main">
  <p:tag name="PPSNARRATION" val="8,-1107345363,E:\AISlides\KRSlides\09_KR_Intro19.ppc"/>
</p:tagLst>
</file>

<file path=ppt/tags/tag11.xml><?xml version="1.0" encoding="utf-8"?>
<p:tagLst xmlns:a="http://schemas.openxmlformats.org/drawingml/2006/main" xmlns:r="http://schemas.openxmlformats.org/officeDocument/2006/relationships" xmlns:p="http://schemas.openxmlformats.org/presentationml/2006/main">
  <p:tag name="PPSNARRATION" val="9,-1107345363,E:\AISlides\KRSlides\09_KR_Intro19.ppc"/>
</p:tagLst>
</file>

<file path=ppt/tags/tag12.xml><?xml version="1.0" encoding="utf-8"?>
<p:tagLst xmlns:a="http://schemas.openxmlformats.org/drawingml/2006/main" xmlns:r="http://schemas.openxmlformats.org/officeDocument/2006/relationships" xmlns:p="http://schemas.openxmlformats.org/presentationml/2006/main">
  <p:tag name="PPSNARRATION" val="10,-1107345363,E:\AISlides\KRSlides\09_KR_Intro19.ppc"/>
</p:tagLst>
</file>

<file path=ppt/tags/tag13.xml><?xml version="1.0" encoding="utf-8"?>
<p:tagLst xmlns:a="http://schemas.openxmlformats.org/drawingml/2006/main" xmlns:r="http://schemas.openxmlformats.org/officeDocument/2006/relationships" xmlns:p="http://schemas.openxmlformats.org/presentationml/2006/main">
  <p:tag name="PPSNARRATION" val="11,-1107345363,E:\AISlides\KRSlides\09_KR_Intro19.ppc"/>
</p:tagLst>
</file>

<file path=ppt/tags/tag14.xml><?xml version="1.0" encoding="utf-8"?>
<p:tagLst xmlns:a="http://schemas.openxmlformats.org/drawingml/2006/main" xmlns:r="http://schemas.openxmlformats.org/officeDocument/2006/relationships" xmlns:p="http://schemas.openxmlformats.org/presentationml/2006/main">
  <p:tag name="PPSNARRATION" val="12,-1107345363,E:\AISlides\KRSlides\09_KR_Intro19.ppc"/>
</p:tagLst>
</file>

<file path=ppt/tags/tag15.xml><?xml version="1.0" encoding="utf-8"?>
<p:tagLst xmlns:a="http://schemas.openxmlformats.org/drawingml/2006/main" xmlns:r="http://schemas.openxmlformats.org/officeDocument/2006/relationships" xmlns:p="http://schemas.openxmlformats.org/presentationml/2006/main">
  <p:tag name="PPSNARRATION" val="13,-1107345363,E:\AISlides\KRSlides\09_KR_Intro19.ppc"/>
</p:tagLst>
</file>

<file path=ppt/tags/tag16.xml><?xml version="1.0" encoding="utf-8"?>
<p:tagLst xmlns:a="http://schemas.openxmlformats.org/drawingml/2006/main" xmlns:r="http://schemas.openxmlformats.org/officeDocument/2006/relationships" xmlns:p="http://schemas.openxmlformats.org/presentationml/2006/main">
  <p:tag name="PPSNARRATION" val="14,-1107345363,E:\AISlides\KRSlides\09_KR_Intro19.ppc"/>
</p:tagLst>
</file>

<file path=ppt/tags/tag17.xml><?xml version="1.0" encoding="utf-8"?>
<p:tagLst xmlns:a="http://schemas.openxmlformats.org/drawingml/2006/main" xmlns:r="http://schemas.openxmlformats.org/officeDocument/2006/relationships" xmlns:p="http://schemas.openxmlformats.org/presentationml/2006/main">
  <p:tag name="PPSNARRATION" val="15,-1107345363,E:\AISlides\KRSlides\09_KR_Intro19.ppc"/>
</p:tagLst>
</file>

<file path=ppt/tags/tag18.xml><?xml version="1.0" encoding="utf-8"?>
<p:tagLst xmlns:a="http://schemas.openxmlformats.org/drawingml/2006/main" xmlns:r="http://schemas.openxmlformats.org/officeDocument/2006/relationships" xmlns:p="http://schemas.openxmlformats.org/presentationml/2006/main">
  <p:tag name="PPSNARRATION" val="17,-1107345363,E:\AISlides\KRSlides\09_KR_Intro19.ppc"/>
</p:tagLst>
</file>

<file path=ppt/tags/tag19.xml><?xml version="1.0" encoding="utf-8"?>
<p:tagLst xmlns:a="http://schemas.openxmlformats.org/drawingml/2006/main" xmlns:r="http://schemas.openxmlformats.org/officeDocument/2006/relationships" xmlns:p="http://schemas.openxmlformats.org/presentationml/2006/main">
  <p:tag name="PPSNARRATION" val="18,-1107345363,E:\AISlides\KRSlides\09_KR_Intro19.ppc"/>
</p:tagLst>
</file>

<file path=ppt/tags/tag2.xml><?xml version="1.0" encoding="utf-8"?>
<p:tagLst xmlns:a="http://schemas.openxmlformats.org/drawingml/2006/main" xmlns:r="http://schemas.openxmlformats.org/officeDocument/2006/relationships" xmlns:p="http://schemas.openxmlformats.org/presentationml/2006/main">
  <p:tag name="MMPROD_SUBSTITUTION_ID" val="{CD953E59-26AC-4487-8478-5C95C1C6DA82}"/>
</p:tagLst>
</file>

<file path=ppt/tags/tag20.xml><?xml version="1.0" encoding="utf-8"?>
<p:tagLst xmlns:a="http://schemas.openxmlformats.org/drawingml/2006/main" xmlns:r="http://schemas.openxmlformats.org/officeDocument/2006/relationships" xmlns:p="http://schemas.openxmlformats.org/presentationml/2006/main">
  <p:tag name="PPSNARRATION" val="19,-1107345363,E:\AISlides\KRSlides\09_KR_Intro19.ppc"/>
</p:tagLst>
</file>

<file path=ppt/tags/tag21.xml><?xml version="1.0" encoding="utf-8"?>
<p:tagLst xmlns:a="http://schemas.openxmlformats.org/drawingml/2006/main" xmlns:r="http://schemas.openxmlformats.org/officeDocument/2006/relationships" xmlns:p="http://schemas.openxmlformats.org/presentationml/2006/main">
  <p:tag name="PPSNARRATION" val="20,-1107345363,E:\AISlides\KRSlides\09_KR_Intro19.ppc"/>
</p:tagLst>
</file>

<file path=ppt/tags/tag22.xml><?xml version="1.0" encoding="utf-8"?>
<p:tagLst xmlns:a="http://schemas.openxmlformats.org/drawingml/2006/main" xmlns:r="http://schemas.openxmlformats.org/officeDocument/2006/relationships" xmlns:p="http://schemas.openxmlformats.org/presentationml/2006/main">
  <p:tag name="PPSNARRATION" val="21,-1107345363,E:\AISlides\KRSlides\09_KR_Intro19.ppc"/>
</p:tagLst>
</file>

<file path=ppt/tags/tag23.xml><?xml version="1.0" encoding="utf-8"?>
<p:tagLst xmlns:a="http://schemas.openxmlformats.org/drawingml/2006/main" xmlns:r="http://schemas.openxmlformats.org/officeDocument/2006/relationships" xmlns:p="http://schemas.openxmlformats.org/presentationml/2006/main">
  <p:tag name="PPSNARRATION" val="22,-1107345363,E:\AISlides\KRSlides\09_KR_Intro19.ppc"/>
</p:tagLst>
</file>

<file path=ppt/tags/tag24.xml><?xml version="1.0" encoding="utf-8"?>
<p:tagLst xmlns:a="http://schemas.openxmlformats.org/drawingml/2006/main" xmlns:r="http://schemas.openxmlformats.org/officeDocument/2006/relationships" xmlns:p="http://schemas.openxmlformats.org/presentationml/2006/main">
  <p:tag name="PPSNARRATION" val="23,-1107345363,E:\AISlides\KRSlides\09_KR_Intro19.ppc"/>
</p:tagLst>
</file>

<file path=ppt/tags/tag25.xml><?xml version="1.0" encoding="utf-8"?>
<p:tagLst xmlns:a="http://schemas.openxmlformats.org/drawingml/2006/main" xmlns:r="http://schemas.openxmlformats.org/officeDocument/2006/relationships" xmlns:p="http://schemas.openxmlformats.org/presentationml/2006/main">
  <p:tag name="PPSNARRATION" val="24,-1107345363,E:\AISlides\KRSlides\09_KR_Intro19.ppc"/>
</p:tagLst>
</file>

<file path=ppt/tags/tag26.xml><?xml version="1.0" encoding="utf-8"?>
<p:tagLst xmlns:a="http://schemas.openxmlformats.org/drawingml/2006/main" xmlns:r="http://schemas.openxmlformats.org/officeDocument/2006/relationships" xmlns:p="http://schemas.openxmlformats.org/presentationml/2006/main">
  <p:tag name="PPSNARRATION" val="25,-1107345363,E:\AISlides\KRSlides\09_KR_Intro19.ppc"/>
</p:tagLst>
</file>

<file path=ppt/tags/tag27.xml><?xml version="1.0" encoding="utf-8"?>
<p:tagLst xmlns:a="http://schemas.openxmlformats.org/drawingml/2006/main" xmlns:r="http://schemas.openxmlformats.org/officeDocument/2006/relationships" xmlns:p="http://schemas.openxmlformats.org/presentationml/2006/main">
  <p:tag name="PPSNARRATION" val="26,-1107345363,E:\AISlides\KRSlides\09_KR_Intro19.ppc"/>
</p:tagLst>
</file>

<file path=ppt/tags/tag28.xml><?xml version="1.0" encoding="utf-8"?>
<p:tagLst xmlns:a="http://schemas.openxmlformats.org/drawingml/2006/main" xmlns:r="http://schemas.openxmlformats.org/officeDocument/2006/relationships" xmlns:p="http://schemas.openxmlformats.org/presentationml/2006/main">
  <p:tag name="PPSNARRATION" val="27,-1107345363,E:\AISlides\KRSlides\09_KR_Intro19.ppc"/>
</p:tagLst>
</file>

<file path=ppt/tags/tag3.xml><?xml version="1.0" encoding="utf-8"?>
<p:tagLst xmlns:a="http://schemas.openxmlformats.org/drawingml/2006/main" xmlns:r="http://schemas.openxmlformats.org/officeDocument/2006/relationships" xmlns:p="http://schemas.openxmlformats.org/presentationml/2006/main">
  <p:tag name="PPSNARRATION" val="1,-1107345363,E:\AISlides\KRSlides\09_KR_Intro19.ppc"/>
</p:tagLst>
</file>

<file path=ppt/tags/tag4.xml><?xml version="1.0" encoding="utf-8"?>
<p:tagLst xmlns:a="http://schemas.openxmlformats.org/drawingml/2006/main" xmlns:r="http://schemas.openxmlformats.org/officeDocument/2006/relationships" xmlns:p="http://schemas.openxmlformats.org/presentationml/2006/main">
  <p:tag name="PPSNARRATION" val="2,-1107345363,E:\AISlides\KRSlides\09_KR_Intro19.ppc"/>
</p:tagLst>
</file>

<file path=ppt/tags/tag5.xml><?xml version="1.0" encoding="utf-8"?>
<p:tagLst xmlns:a="http://schemas.openxmlformats.org/drawingml/2006/main" xmlns:r="http://schemas.openxmlformats.org/officeDocument/2006/relationships" xmlns:p="http://schemas.openxmlformats.org/presentationml/2006/main">
  <p:tag name="PPSNARRATION" val="3,-1107345363,E:\AISlides\KRSlides\09_KR_Intro19.ppc"/>
</p:tagLst>
</file>

<file path=ppt/tags/tag6.xml><?xml version="1.0" encoding="utf-8"?>
<p:tagLst xmlns:a="http://schemas.openxmlformats.org/drawingml/2006/main" xmlns:r="http://schemas.openxmlformats.org/officeDocument/2006/relationships" xmlns:p="http://schemas.openxmlformats.org/presentationml/2006/main">
  <p:tag name="PPSNARRATION" val="4,-1107345363,E:\AISlides\KRSlides\09_KR_Intro19.ppc"/>
</p:tagLst>
</file>

<file path=ppt/tags/tag7.xml><?xml version="1.0" encoding="utf-8"?>
<p:tagLst xmlns:a="http://schemas.openxmlformats.org/drawingml/2006/main" xmlns:r="http://schemas.openxmlformats.org/officeDocument/2006/relationships" xmlns:p="http://schemas.openxmlformats.org/presentationml/2006/main">
  <p:tag name="PPSNARRATION" val="5,-1107345363,E:\AISlides\KRSlides\09_KR_Intro19.ppc"/>
</p:tagLst>
</file>

<file path=ppt/tags/tag8.xml><?xml version="1.0" encoding="utf-8"?>
<p:tagLst xmlns:a="http://schemas.openxmlformats.org/drawingml/2006/main" xmlns:r="http://schemas.openxmlformats.org/officeDocument/2006/relationships" xmlns:p="http://schemas.openxmlformats.org/presentationml/2006/main">
  <p:tag name="PPSNARRATION" val="6,-1107345363,E:\AISlides\KRSlides\09_KR_Intro19.ppc"/>
</p:tagLst>
</file>

<file path=ppt/tags/tag9.xml><?xml version="1.0" encoding="utf-8"?>
<p:tagLst xmlns:a="http://schemas.openxmlformats.org/drawingml/2006/main" xmlns:r="http://schemas.openxmlformats.org/officeDocument/2006/relationships" xmlns:p="http://schemas.openxmlformats.org/presentationml/2006/main">
  <p:tag name="PPSNARRATION" val="7,-1107345363,E:\AISlides\KRSlides\09_KR_Intro19.ppc"/>
</p:tagLst>
</file>

<file path=ppt/theme/theme1.xml><?xml version="1.0" encoding="utf-8"?>
<a:theme xmlns:a="http://schemas.openxmlformats.org/drawingml/2006/main" name="01_AI_Intro_2019">
  <a:themeElements>
    <a:clrScheme name="01_AI_Intro_2019 1">
      <a:dk1>
        <a:srgbClr val="000000"/>
      </a:dk1>
      <a:lt1>
        <a:srgbClr val="FFFFFF"/>
      </a:lt1>
      <a:dk2>
        <a:srgbClr val="454545"/>
      </a:dk2>
      <a:lt2>
        <a:srgbClr val="EDEBE7"/>
      </a:lt2>
      <a:accent1>
        <a:srgbClr val="5FA534"/>
      </a:accent1>
      <a:accent2>
        <a:srgbClr val="DCAB34"/>
      </a:accent2>
      <a:accent3>
        <a:srgbClr val="FFFFFF"/>
      </a:accent3>
      <a:accent4>
        <a:srgbClr val="000000"/>
      </a:accent4>
      <a:accent5>
        <a:srgbClr val="B6CFAE"/>
      </a:accent5>
      <a:accent6>
        <a:srgbClr val="C79B2E"/>
      </a:accent6>
      <a:hlink>
        <a:srgbClr val="8FC639"/>
      </a:hlink>
      <a:folHlink>
        <a:srgbClr val="E7C272"/>
      </a:folHlink>
    </a:clrScheme>
    <a:fontScheme name="01_AI_Intro_2019">
      <a:majorFont>
        <a:latin typeface="Palatino Linotype"/>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Palatino Linotype" panose="0204050205050503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Palatino Linotype" panose="02040502050505030304" pitchFamily="18" charset="0"/>
          </a:defRPr>
        </a:defPPr>
      </a:lstStyle>
    </a:lnDef>
  </a:objectDefaults>
  <a:extraClrSchemeLst>
    <a:extraClrScheme>
      <a:clrScheme name="01_AI_Intro_2019 1">
        <a:dk1>
          <a:srgbClr val="000000"/>
        </a:dk1>
        <a:lt1>
          <a:srgbClr val="FFFFFF"/>
        </a:lt1>
        <a:dk2>
          <a:srgbClr val="454545"/>
        </a:dk2>
        <a:lt2>
          <a:srgbClr val="EDEBE7"/>
        </a:lt2>
        <a:accent1>
          <a:srgbClr val="5FA534"/>
        </a:accent1>
        <a:accent2>
          <a:srgbClr val="DCAB34"/>
        </a:accent2>
        <a:accent3>
          <a:srgbClr val="FFFFFF"/>
        </a:accent3>
        <a:accent4>
          <a:srgbClr val="000000"/>
        </a:accent4>
        <a:accent5>
          <a:srgbClr val="B6CFAE"/>
        </a:accent5>
        <a:accent6>
          <a:srgbClr val="C79B2E"/>
        </a:accent6>
        <a:hlink>
          <a:srgbClr val="8FC639"/>
        </a:hlink>
        <a:folHlink>
          <a:srgbClr val="E7C2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E:\AISlides\01_AI_Intro_2019.ppt</Template>
  <TotalTime>6681</TotalTime>
  <Words>4323</Words>
  <Application>Microsoft Office PowerPoint</Application>
  <PresentationFormat>Custom</PresentationFormat>
  <Paragraphs>335</Paragraphs>
  <Slides>26</Slides>
  <Notes>26</Notes>
  <HiddenSlides>0</HiddenSlides>
  <MMClips>26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Palatino Linotype</vt:lpstr>
      <vt:lpstr>Times New Roman</vt:lpstr>
      <vt:lpstr>01_AI_Intro_2019</vt:lpstr>
      <vt:lpstr>Introduction to Knowledge Representation and Reasoning</vt:lpstr>
      <vt:lpstr>A working definition of KR</vt:lpstr>
      <vt:lpstr>Who’s knowledge is it?</vt:lpstr>
      <vt:lpstr>The key challenge of KR</vt:lpstr>
      <vt:lpstr>KR and the Semantic Web</vt:lpstr>
      <vt:lpstr>Three fundamental questions</vt:lpstr>
      <vt:lpstr>What is Knowledge?</vt:lpstr>
      <vt:lpstr>What is Knowledge? (2)</vt:lpstr>
      <vt:lpstr>What is a Representation?</vt:lpstr>
      <vt:lpstr>Representation Languages</vt:lpstr>
      <vt:lpstr>Disadvantages of using NL</vt:lpstr>
      <vt:lpstr>Disadvantages of using NL</vt:lpstr>
      <vt:lpstr>Disadvantages of using NL</vt:lpstr>
      <vt:lpstr>Disadvantage of using NL</vt:lpstr>
      <vt:lpstr>Disadvantages of NL</vt:lpstr>
      <vt:lpstr>What is Reasoning?</vt:lpstr>
      <vt:lpstr>Why is reasoning necessary?</vt:lpstr>
      <vt:lpstr>Logical Entailment</vt:lpstr>
      <vt:lpstr>Deductive reasoning</vt:lpstr>
      <vt:lpstr>Other Forms of Reasoning</vt:lpstr>
      <vt:lpstr>Which one is the KBS?</vt:lpstr>
      <vt:lpstr>Which one is the KBS?</vt:lpstr>
      <vt:lpstr>Where is the KR?</vt:lpstr>
      <vt:lpstr>A KBS gives Cognitive Penetrability</vt:lpstr>
      <vt:lpstr>Summary of Benefits of KBS</vt:lpstr>
      <vt:lpstr>Next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dc:title>
  <dc:creator>Susan McRoy</dc:creator>
  <cp:lastModifiedBy>Susan W Mcroy</cp:lastModifiedBy>
  <cp:revision>26</cp:revision>
  <dcterms:modified xsi:type="dcterms:W3CDTF">2021-03-21T18:15:20Z</dcterms:modified>
</cp:coreProperties>
</file>